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media/image3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3"/>
    <p:sldMasterId id="2147483661" r:id="rId4"/>
    <p:sldMasterId id="2147483667" r:id="rId5"/>
    <p:sldMasterId id="2147483674" r:id="rId6"/>
  </p:sldMasterIdLst>
  <p:notesMasterIdLst>
    <p:notesMasterId r:id="rId8"/>
  </p:notesMasterIdLst>
  <p:handoutMasterIdLst>
    <p:handoutMasterId r:id="rId38"/>
  </p:handoutMasterIdLst>
  <p:sldIdLst>
    <p:sldId id="553" r:id="rId7"/>
    <p:sldId id="578" r:id="rId9"/>
    <p:sldId id="579" r:id="rId10"/>
    <p:sldId id="555" r:id="rId11"/>
    <p:sldId id="558" r:id="rId12"/>
    <p:sldId id="584" r:id="rId13"/>
    <p:sldId id="585" r:id="rId14"/>
    <p:sldId id="589" r:id="rId15"/>
    <p:sldId id="586" r:id="rId16"/>
    <p:sldId id="590" r:id="rId17"/>
    <p:sldId id="591" r:id="rId18"/>
    <p:sldId id="592" r:id="rId19"/>
    <p:sldId id="593" r:id="rId20"/>
    <p:sldId id="595" r:id="rId21"/>
    <p:sldId id="596" r:id="rId22"/>
    <p:sldId id="597" r:id="rId23"/>
    <p:sldId id="594" r:id="rId24"/>
    <p:sldId id="598" r:id="rId25"/>
    <p:sldId id="563" r:id="rId26"/>
    <p:sldId id="599" r:id="rId27"/>
    <p:sldId id="601" r:id="rId28"/>
    <p:sldId id="602" r:id="rId29"/>
    <p:sldId id="603" r:id="rId30"/>
    <p:sldId id="604" r:id="rId31"/>
    <p:sldId id="608" r:id="rId32"/>
    <p:sldId id="605" r:id="rId33"/>
    <p:sldId id="609" r:id="rId34"/>
    <p:sldId id="575" r:id="rId35"/>
    <p:sldId id="574" r:id="rId36"/>
    <p:sldId id="606" r:id="rId37"/>
  </p:sldIdLst>
  <p:sldSz cx="12192000" cy="6858000"/>
  <p:notesSz cx="6858000" cy="9144000"/>
  <p:embeddedFontLst>
    <p:embeddedFont>
      <p:font typeface="汉仪中黑 简" panose="00020600040101010101" pitchFamily="18" charset="-122"/>
      <p:regular r:id="rId42"/>
    </p:embeddedFont>
    <p:embeddedFont>
      <p:font typeface="微软雅黑" panose="020B0503020204020204" pitchFamily="34" charset="-122"/>
      <p:regular r:id="rId43"/>
    </p:embeddedFont>
    <p:embeddedFont>
      <p:font typeface="汉仪雅酷黑 85W" panose="020B0904020202020204" pitchFamily="34" charset="-122"/>
      <p:bold r:id="rId44"/>
    </p:embeddedFont>
    <p:embeddedFont>
      <p:font typeface="Calibri" panose="020F0502020204030204"/>
      <p:regular r:id="rId45"/>
      <p:bold r:id="rId46"/>
      <p:italic r:id="rId47"/>
      <p:boldItalic r:id="rId48"/>
    </p:embeddedFont>
    <p:embeddedFont>
      <p:font typeface="Consolas" panose="020B0609020204030204"/>
      <p:regular r:id="rId49"/>
      <p:bold r:id="rId50"/>
      <p:italic r:id="rId51"/>
      <p:boldItalic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4E7CA1"/>
    <a:srgbClr val="5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5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53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6" Type="http://schemas.openxmlformats.org/officeDocument/2006/relationships/font" Target="fonts/font15.fntdata"/><Relationship Id="rId55" Type="http://schemas.openxmlformats.org/officeDocument/2006/relationships/font" Target="fonts/font14.fntdata"/><Relationship Id="rId54" Type="http://schemas.openxmlformats.org/officeDocument/2006/relationships/font" Target="fonts/font13.fntdata"/><Relationship Id="rId53" Type="http://schemas.openxmlformats.org/officeDocument/2006/relationships/font" Target="fonts/font12.fntdata"/><Relationship Id="rId52" Type="http://schemas.openxmlformats.org/officeDocument/2006/relationships/font" Target="fonts/font11.fntdata"/><Relationship Id="rId51" Type="http://schemas.openxmlformats.org/officeDocument/2006/relationships/font" Target="fonts/font10.fntdata"/><Relationship Id="rId50" Type="http://schemas.openxmlformats.org/officeDocument/2006/relationships/font" Target="fonts/font9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中黑 简" panose="00020600040101010101" pitchFamily="18" charset="-122"/>
              <a:ea typeface="汉仪中黑 简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180BE-33F7-4F8C-AF92-FF58802A38D2}" type="datetimeFigureOut">
              <a:rPr lang="zh-CN" altLang="en-US" smtClean="0">
                <a:latin typeface="汉仪中黑 简" panose="00020600040101010101" pitchFamily="18" charset="-122"/>
                <a:ea typeface="汉仪中黑 简" panose="00020600040101010101" pitchFamily="18" charset="-122"/>
              </a:rPr>
            </a:fld>
            <a:endParaRPr lang="zh-CN" altLang="en-US">
              <a:latin typeface="汉仪中黑 简" panose="00020600040101010101" pitchFamily="18" charset="-122"/>
              <a:ea typeface="汉仪中黑 简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中黑 简" panose="00020600040101010101" pitchFamily="18" charset="-122"/>
              <a:ea typeface="汉仪中黑 简" panose="00020600040101010101" pitchFamily="18" charset="-122"/>
            </a:endParaRPr>
          </a:p>
        </p:txBody>
      </p:sp>
      <p:sp>
        <p:nvSpPr>
          <p:cNvPr id="5" name="稻壳优创意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DB995-FDA2-422F-9F12-C53ADF9331E7}" type="slidenum">
              <a:rPr lang="zh-CN" altLang="en-US" smtClean="0">
                <a:latin typeface="汉仪中黑 简" panose="00020600040101010101" pitchFamily="18" charset="-122"/>
                <a:ea typeface="汉仪中黑 简" panose="00020600040101010101" pitchFamily="18" charset="-122"/>
              </a:rPr>
            </a:fld>
            <a:endParaRPr lang="zh-CN" altLang="en-US">
              <a:latin typeface="汉仪中黑 简" panose="00020600040101010101" pitchFamily="18" charset="-122"/>
              <a:ea typeface="汉仪中黑 简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中黑 简" panose="00020600040101010101" pitchFamily="18" charset="-122"/>
                <a:ea typeface="汉仪中黑 简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中黑 简" panose="00020600040101010101" pitchFamily="18" charset="-122"/>
                <a:ea typeface="汉仪中黑 简" panose="00020600040101010101" pitchFamily="18" charset="-122"/>
              </a:defRPr>
            </a:lvl1pPr>
          </a:lstStyle>
          <a:p>
            <a:fld id="{7353A97D-CF4C-4129-80CF-534A567438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中黑 简" panose="00020600040101010101" pitchFamily="18" charset="-122"/>
                <a:ea typeface="汉仪中黑 简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稻壳优创意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中黑 简" panose="00020600040101010101" pitchFamily="18" charset="-122"/>
                <a:ea typeface="汉仪中黑 简" panose="00020600040101010101" pitchFamily="18" charset="-122"/>
              </a:defRPr>
            </a:lvl1pPr>
          </a:lstStyle>
          <a:p>
            <a:fld id="{9A6C8048-54B8-456E-AD60-046FD03631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中黑 简" panose="00020600040101010101" pitchFamily="18" charset="-122"/>
        <a:ea typeface="汉仪中黑 简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中黑 简" panose="00020600040101010101" pitchFamily="18" charset="-122"/>
        <a:ea typeface="汉仪中黑 简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中黑 简" panose="00020600040101010101" pitchFamily="18" charset="-122"/>
        <a:ea typeface="汉仪中黑 简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中黑 简" panose="00020600040101010101" pitchFamily="18" charset="-122"/>
        <a:ea typeface="汉仪中黑 简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中黑 简" panose="00020600040101010101" pitchFamily="18" charset="-122"/>
        <a:ea typeface="汉仪中黑 简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44330-D65E-433C-A90B-DC730FD555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7" Type="http://schemas.openxmlformats.org/officeDocument/2006/relationships/image" Target="../media/image2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001971" y="3505200"/>
            <a:ext cx="4190027" cy="2610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 flipH="1">
            <a:off x="8001971" y="3505200"/>
            <a:ext cx="4190027" cy="2610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 flipH="1">
            <a:off x="9148486" y="4139085"/>
            <a:ext cx="3043514" cy="18958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 flipH="1">
            <a:off x="8001971" y="3505200"/>
            <a:ext cx="4190027" cy="2610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 flipH="1">
            <a:off x="9148486" y="4139085"/>
            <a:ext cx="3043514" cy="18958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001971" y="3505200"/>
            <a:ext cx="4190027" cy="2610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48486" y="4139085"/>
            <a:ext cx="3043514" cy="18958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48486" y="4139085"/>
            <a:ext cx="3043514" cy="18958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001971" y="3505200"/>
            <a:ext cx="4190027" cy="2610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49" y="1096490"/>
            <a:ext cx="1635587" cy="41851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1196" y="594478"/>
            <a:ext cx="1205896" cy="487569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48486" y="4139085"/>
            <a:ext cx="3043514" cy="189584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2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40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2.xml"/><Relationship Id="rId2" Type="http://schemas.openxmlformats.org/officeDocument/2006/relationships/image" Target="../media/image23.png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7.xml"/><Relationship Id="rId7" Type="http://schemas.openxmlformats.org/officeDocument/2006/relationships/image" Target="../media/image25.pn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image" Target="../media/image23.png"/><Relationship Id="rId3" Type="http://schemas.openxmlformats.org/officeDocument/2006/relationships/image" Target="../media/image24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23.png"/><Relationship Id="rId1" Type="http://schemas.openxmlformats.org/officeDocument/2006/relationships/tags" Target="../tags/tag4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58.xml"/><Relationship Id="rId7" Type="http://schemas.openxmlformats.org/officeDocument/2006/relationships/image" Target="../media/image28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23.png"/><Relationship Id="rId1" Type="http://schemas.openxmlformats.org/officeDocument/2006/relationships/tags" Target="../tags/tag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tags" Target="../tags/tag6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690" y="463550"/>
            <a:ext cx="9292590" cy="2305685"/>
          </a:xfrm>
          <a:prstGeom prst="rect">
            <a:avLst/>
          </a:prstGeom>
          <a:noFill/>
        </p:spPr>
        <p:txBody>
          <a:bodyPr wrap="square" lIns="91375" tIns="45685" rIns="91375" bIns="45685" rtlCol="0">
            <a:spAutoFit/>
            <a:scene3d>
              <a:camera prst="orthographicFront"/>
              <a:lightRig rig="flat" dir="t"/>
            </a:scene3d>
            <a:sp3d extrusionH="38100">
              <a:extrusionClr>
                <a:srgbClr val="FBD04E"/>
              </a:extrusionClr>
            </a:sp3d>
          </a:bodyPr>
          <a:lstStyle>
            <a:defPPr>
              <a:defRPr lang="zh-CN"/>
            </a:defPPr>
            <a:lvl1pPr algn="ctr">
              <a:defRPr sz="4000" b="1">
                <a:gradFill flip="none" rotWithShape="1">
                  <a:gsLst>
                    <a:gs pos="0">
                      <a:srgbClr val="FBD04E">
                        <a:lumMod val="65000"/>
                        <a:lumOff val="35000"/>
                      </a:srgbClr>
                    </a:gs>
                    <a:gs pos="51000">
                      <a:srgbClr val="B87600">
                        <a:lumMod val="98000"/>
                        <a:lumOff val="2000"/>
                      </a:srgbClr>
                    </a:gs>
                    <a:gs pos="78000">
                      <a:srgbClr val="F4CF68">
                        <a:lumMod val="90000"/>
                        <a:lumOff val="10000"/>
                      </a:srgbClr>
                    </a:gs>
                    <a:gs pos="28000">
                      <a:srgbClr val="F4CF68">
                        <a:lumMod val="93000"/>
                        <a:lumOff val="7000"/>
                      </a:srgbClr>
                    </a:gs>
                    <a:gs pos="100000">
                      <a:srgbClr val="FBD04E">
                        <a:lumMod val="64000"/>
                        <a:lumOff val="36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175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Project 2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Urban Transportation 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Network Analysis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7400" y="2968625"/>
            <a:ext cx="105492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Tianyi Wang &amp; Che Dong &amp; Liangyu Shao &amp; Yixiao Wang</a:t>
            </a:r>
            <a:endParaRPr kumimoji="1" lang="en-US" altLang="zh-CN" sz="2400" b="1" kern="0" spc="40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400" y="3448685"/>
            <a:ext cx="3801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i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04/07/2025</a:t>
            </a:r>
            <a:endParaRPr kumimoji="1" lang="en-US" altLang="zh-CN" sz="2400" b="1" i="1" kern="0" spc="40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2280" y="3448685"/>
            <a:ext cx="3801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i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Efrei &amp; BIPT</a:t>
            </a:r>
            <a:endParaRPr kumimoji="1" lang="en-US" altLang="zh-CN" sz="2400" b="1" i="1" kern="0" spc="40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50565" y="2863215"/>
            <a:ext cx="6905625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558290" y="3909060"/>
            <a:ext cx="3801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Instructor: Lilia SFAXI</a:t>
            </a:r>
            <a:endParaRPr lang="en-US" altLang="zh-CN" sz="2400" b="1" kern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40840" y="2303145"/>
            <a:ext cx="891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微软雅黑" panose="020B0503020204020204" pitchFamily="34" charset="-122"/>
              </a:rPr>
              <a:t>Implementation</a:t>
            </a:r>
            <a:endParaRPr kumimoji="0" lang="en-US" altLang="zh-CN" sz="4000" b="0" i="0" u="none" strike="noStrike" kern="1200" cap="none" spc="800" normalizeH="0" baseline="0" noProof="0">
              <a:ln>
                <a:noFill/>
              </a:ln>
              <a:solidFill>
                <a:srgbClr val="414042"/>
              </a:solidFill>
              <a:effectLst>
                <a:outerShdw dist="508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47300" y="1219200"/>
            <a:ext cx="3497580" cy="720090"/>
            <a:chOff x="3813297" y="968746"/>
            <a:chExt cx="3497580" cy="720090"/>
          </a:xfrm>
        </p:grpSpPr>
        <p:sp>
          <p:nvSpPr>
            <p:cNvPr id="10" name="矩形: 圆角 22"/>
            <p:cNvSpPr/>
            <p:nvPr/>
          </p:nvSpPr>
          <p:spPr>
            <a:xfrm>
              <a:off x="3813297" y="968746"/>
              <a:ext cx="1619885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Part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4" name="矩形: 圆角 24"/>
            <p:cNvSpPr/>
            <p:nvPr/>
          </p:nvSpPr>
          <p:spPr>
            <a:xfrm>
              <a:off x="5671307" y="968746"/>
              <a:ext cx="1639570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Three</a:t>
              </a:r>
              <a:endPara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8000" y="566420"/>
            <a:ext cx="60960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36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Dijkstra Algorithm</a:t>
            </a:r>
            <a:endParaRPr lang="en-US" altLang="zh-CN" sz="36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0940" y="1350010"/>
            <a:ext cx="1016635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Dijkstra Algorithm: Min-Heap Optimized Shortest Path</a:t>
            </a:r>
            <a:endParaRPr lang="en-US" altLang="zh-CN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370" y="3035935"/>
            <a:ext cx="1409700" cy="1428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8690" y="2562225"/>
            <a:ext cx="4425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algn="ctr">
              <a:buClrTx/>
              <a:buSzTx/>
              <a:buFontTx/>
            </a:pPr>
            <a:r>
              <a:rPr lang="en-US" altLang="zh-CN" sz="20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Suppose the bus network is as follows</a:t>
            </a:r>
            <a:endParaRPr lang="en-US" altLang="zh-CN" sz="20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93900" y="4570095"/>
            <a:ext cx="205422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ctr">
              <a:buClrTx/>
              <a:buSzTx/>
              <a:buFontTx/>
            </a:pPr>
            <a:r>
              <a:rPr lang="en-US" altLang="zh-CN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Stop 1</a:t>
            </a:r>
            <a:r>
              <a:rPr lang="en-US" altLang="zh-CN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→4</a:t>
            </a:r>
            <a:endParaRPr lang="en-US" altLang="zh-CN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29055" y="5043805"/>
            <a:ext cx="391160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algn="ctr">
              <a:buClrTx/>
              <a:buSzTx/>
              <a:buFontTx/>
            </a:pPr>
            <a:r>
              <a:rPr lang="en-US" altLang="zh-CN" sz="20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The initial structure is as follows</a:t>
            </a:r>
            <a:r>
              <a:rPr lang="zh-CN" altLang="en-US" sz="20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：</a:t>
            </a:r>
            <a:endParaRPr lang="zh-CN" altLang="en-US" sz="20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0" algn="ctr">
              <a:buClrTx/>
              <a:buSzTx/>
              <a:buFontTx/>
            </a:pPr>
            <a:r>
              <a:rPr lang="en-US" altLang="zh-CN" sz="20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The content of the heap</a:t>
            </a:r>
            <a:r>
              <a:rPr lang="zh-CN" altLang="en-US" sz="20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：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(0, 1)</a:t>
            </a:r>
            <a:endParaRPr lang="en-US" altLang="zh-CN" sz="20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14955" y="2040255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Calibri" panose="020F0502020204030204" charset="0"/>
              </a:rPr>
              <a:t>①</a:t>
            </a:r>
            <a:endParaRPr lang="zh-CN" altLang="en-US" sz="2800">
              <a:latin typeface="Calibri" panose="020F0502020204030204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579745" y="3498850"/>
            <a:ext cx="1178560" cy="727710"/>
          </a:xfrm>
          <a:prstGeom prst="rightArrow">
            <a:avLst/>
          </a:prstGeom>
          <a:solidFill>
            <a:srgbClr val="53E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74380" y="2040255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Calibri" panose="020F0502020204030204" charset="0"/>
              </a:rPr>
              <a:t>②</a:t>
            </a:r>
            <a:endParaRPr lang="zh-CN" altLang="en-US" sz="2800">
              <a:latin typeface="Calibri" panose="020F05020202040302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163060" y="5629910"/>
            <a:ext cx="302260" cy="327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16300" y="5914390"/>
            <a:ext cx="108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distance</a:t>
            </a:r>
            <a:endParaRPr lang="en-US" altLang="zh-CN" b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753610" y="5629910"/>
            <a:ext cx="233680" cy="32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65320" y="5914390"/>
            <a:ext cx="108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stop_ID</a:t>
            </a:r>
            <a:endParaRPr lang="en-US" altLang="zh-CN" b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49465" y="4749165"/>
            <a:ext cx="323977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Update neighbors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1 </a:t>
            </a:r>
            <a:r>
              <a:rPr lang="en-US" altLang="en-US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→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2: Distance = 0 + 5 = 5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1 </a:t>
            </a:r>
            <a:r>
              <a:rPr lang="en-US" altLang="en-US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→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3: Distance = 0 + 2 = 2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0" y="3035935"/>
            <a:ext cx="1881505" cy="13544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8000" y="566420"/>
            <a:ext cx="60960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36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Dijkstra Algorithm</a:t>
            </a:r>
            <a:endParaRPr lang="en-US" altLang="zh-CN" sz="36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0940" y="1350010"/>
            <a:ext cx="1016635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Dijkstra Algorithm: Min-Heap Optimized Shortest Path</a:t>
            </a:r>
            <a:endParaRPr lang="en-US" altLang="zh-CN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3" name="右箭头 22"/>
          <p:cNvSpPr/>
          <p:nvPr>
            <p:custDataLst>
              <p:tags r:id="rId1"/>
            </p:custDataLst>
          </p:nvPr>
        </p:nvSpPr>
        <p:spPr>
          <a:xfrm>
            <a:off x="5445125" y="3559810"/>
            <a:ext cx="1178560" cy="727710"/>
          </a:xfrm>
          <a:prstGeom prst="rightArrow">
            <a:avLst/>
          </a:prstGeom>
          <a:solidFill>
            <a:srgbClr val="53E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2387600" y="2267585"/>
            <a:ext cx="535305" cy="52133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2800">
                <a:latin typeface="Calibri" panose="020F0502020204030204" charset="0"/>
              </a:rPr>
              <a:t>③</a:t>
            </a:r>
            <a:endParaRPr lang="zh-CN" altLang="en-US" sz="2800">
              <a:latin typeface="Calibri" panose="020F05020202040302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3250" y="3236595"/>
            <a:ext cx="1689100" cy="137414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2111375" y="2758440"/>
            <a:ext cx="10877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Pop(2,3)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170940" y="5024120"/>
            <a:ext cx="32397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Update neighbors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3 </a:t>
            </a:r>
            <a:r>
              <a:rPr lang="en-US" altLang="en-US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→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4: Distance = 2 + 1 = 3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8531225" y="3559810"/>
            <a:ext cx="10877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Pop(3,4)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7336155" y="4500245"/>
            <a:ext cx="37661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Arrived at the terminal station! The path ends.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8743950" y="2770505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10"/>
            </p:custDataLst>
          </p:nvPr>
        </p:nvCxnSpPr>
        <p:spPr>
          <a:xfrm>
            <a:off x="9380220" y="3958590"/>
            <a:ext cx="9525" cy="603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943735" y="4405630"/>
            <a:ext cx="302260" cy="327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96975" y="4690110"/>
            <a:ext cx="108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distance</a:t>
            </a:r>
            <a:endParaRPr lang="en-US" altLang="zh-CN" b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534285" y="4405630"/>
            <a:ext cx="233680" cy="32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245995" y="4690110"/>
            <a:ext cx="108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stop_ID</a:t>
            </a:r>
            <a:endParaRPr lang="en-US" altLang="zh-CN" b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95190" y="1958975"/>
            <a:ext cx="65741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Min-Heap</a:t>
            </a:r>
            <a:r>
              <a:rPr lang="en-US" altLang="zh-CN" sz="2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——The value of the parent node is less than that of the child nodes</a:t>
            </a:r>
            <a:endParaRPr lang="en-US" altLang="zh-CN" sz="24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8000" y="566420"/>
            <a:ext cx="60960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36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DFS Algorithm</a:t>
            </a:r>
            <a:endParaRPr lang="en-US" altLang="zh-CN" sz="36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0940" y="1350010"/>
            <a:ext cx="1016635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Represent the network using an adjacency list, explore all paths with a stack, and only retain the paths that do not exceed the maximum distance.</a:t>
            </a:r>
            <a:endParaRPr lang="en-US" altLang="zh-CN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3" name="右箭头 22"/>
          <p:cNvSpPr/>
          <p:nvPr>
            <p:custDataLst>
              <p:tags r:id="rId1"/>
            </p:custDataLst>
          </p:nvPr>
        </p:nvSpPr>
        <p:spPr>
          <a:xfrm>
            <a:off x="6071870" y="4361815"/>
            <a:ext cx="1178560" cy="727710"/>
          </a:xfrm>
          <a:prstGeom prst="rightArrow">
            <a:avLst/>
          </a:prstGeom>
          <a:solidFill>
            <a:srgbClr val="53E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84875" y="226695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Calibri" panose="020F0502020204030204" charset="0"/>
              </a:rPr>
              <a:t>①</a:t>
            </a:r>
            <a:endParaRPr lang="zh-CN" altLang="en-US" sz="2800">
              <a:latin typeface="Calibri" panose="020F0502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0" y="3768090"/>
            <a:ext cx="3667760" cy="19151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13130" y="2788920"/>
            <a:ext cx="553085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Adjacency list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{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 1: [(2, 5), (3, 2)],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 2: [(4, 3)],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 3: [(4, 1)],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 4: []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}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Indicate:</a:t>
            </a:r>
            <a:endParaRPr lang="en-US" altLang="zh-CN" sz="2000" i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Stop1 </a:t>
            </a:r>
            <a:r>
              <a:rPr lang="en-US" altLang="en-US" sz="20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→</a:t>
            </a:r>
            <a:r>
              <a:rPr lang="en-US" altLang="zh-CN" sz="20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</a:t>
            </a:r>
            <a:r>
              <a:rPr lang="en-US" altLang="zh-CN" sz="20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Stop</a:t>
            </a:r>
            <a:r>
              <a:rPr lang="en-US" altLang="zh-CN" sz="20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2 (distance:5)</a:t>
            </a:r>
            <a:endParaRPr lang="en-US" altLang="zh-CN" sz="2000" i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19975" y="2752090"/>
            <a:ext cx="4119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For example: </a:t>
            </a:r>
            <a:endParaRPr lang="en-US" altLang="zh-CN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Find all the paths from 1 to 4, with a maximum distance of 80 kilometers</a:t>
            </a:r>
            <a:endParaRPr lang="en-US" altLang="zh-CN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2015" y="278892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Initialization stack: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stack = [(1, [1], 0)]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074160" y="3448685"/>
            <a:ext cx="441960" cy="370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784475" y="3674110"/>
            <a:ext cx="1289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current_ID</a:t>
            </a:r>
            <a:endParaRPr lang="en-US" altLang="zh-CN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4175" y="4104640"/>
            <a:ext cx="193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current_path_list</a:t>
            </a:r>
            <a:endParaRPr lang="en-US" altLang="zh-CN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82820" y="3993515"/>
            <a:ext cx="229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current_total_distance</a:t>
            </a:r>
            <a:endParaRPr lang="en-US" altLang="zh-CN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4251325" y="3418205"/>
            <a:ext cx="594360" cy="641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226050" y="3484245"/>
            <a:ext cx="21590" cy="558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8000" y="566420"/>
            <a:ext cx="60960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36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DFS Algorithm</a:t>
            </a:r>
            <a:endParaRPr lang="en-US" altLang="zh-CN" sz="36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9055" y="254381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Calibri" panose="020F0502020204030204" charset="0"/>
              </a:rPr>
              <a:t>②</a:t>
            </a:r>
            <a:endParaRPr lang="zh-CN" altLang="en-US" sz="2800"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805305" y="3000375"/>
            <a:ext cx="27552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</a:t>
            </a:r>
            <a:r>
              <a:rPr lang="en-US" altLang="zh-CN" sz="2000">
                <a:sym typeface="+mn-ea"/>
              </a:rPr>
              <a:t>(1, [1], 0)</a:t>
            </a:r>
            <a:br>
              <a:rPr lang="en-US" altLang="zh-CN" sz="2000">
                <a:sym typeface="+mn-ea"/>
              </a:rPr>
            </a:b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The neighbors are: 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B , C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push (2, [1, 2], 5)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push (3, [1, 3], 2)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305" y="4475480"/>
            <a:ext cx="2078990" cy="1569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" y="566420"/>
            <a:ext cx="3495675" cy="18249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38925" y="1500505"/>
            <a:ext cx="44672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8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Stack——Last in, first out</a:t>
            </a:r>
            <a:endParaRPr lang="en-US" altLang="zh-CN" sz="28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8745855" y="2479040"/>
            <a:ext cx="535305" cy="52133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2800">
                <a:latin typeface="Calibri" panose="020F0502020204030204" charset="0"/>
              </a:rPr>
              <a:t>③</a:t>
            </a:r>
            <a:endParaRPr lang="zh-CN" altLang="en-US" sz="2800">
              <a:latin typeface="Calibri" panose="020F0502020204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7263130" y="3000375"/>
            <a:ext cx="39712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</a:t>
            </a:r>
            <a:r>
              <a:rPr lang="en-US" altLang="zh-CN" sz="2000">
                <a:sym typeface="+mn-ea"/>
              </a:rPr>
              <a:t> (3, [1, 3], 2)</a:t>
            </a:r>
            <a:endParaRPr lang="en-US" altLang="zh-CN" sz="2000"/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The neighbor is: 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√ The total distance = 2 + 1 = 3 &lt; 80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push (4, [1, 3, 4], 3)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080" y="4475480"/>
            <a:ext cx="2223135" cy="1569720"/>
          </a:xfrm>
          <a:prstGeom prst="rect">
            <a:avLst/>
          </a:prstGeom>
        </p:spPr>
      </p:pic>
      <p:sp>
        <p:nvSpPr>
          <p:cNvPr id="26" name="右箭头 25"/>
          <p:cNvSpPr/>
          <p:nvPr>
            <p:custDataLst>
              <p:tags r:id="rId8"/>
            </p:custDataLst>
          </p:nvPr>
        </p:nvSpPr>
        <p:spPr>
          <a:xfrm>
            <a:off x="5445125" y="3559810"/>
            <a:ext cx="1178560" cy="727710"/>
          </a:xfrm>
          <a:prstGeom prst="rightArrow">
            <a:avLst/>
          </a:prstGeom>
          <a:solidFill>
            <a:srgbClr val="53E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8000" y="566420"/>
            <a:ext cx="60960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36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DFS Algorithm</a:t>
            </a:r>
            <a:endParaRPr lang="en-US" altLang="zh-CN" sz="36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713105" y="3307715"/>
            <a:ext cx="41535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Pop(4, [1, 3, 4], 3)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It's the destination. Record this path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all_paths = [([1, 3, 4], 3)]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566420"/>
            <a:ext cx="3495675" cy="18249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38925" y="1500505"/>
            <a:ext cx="44672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8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Stack——Last in, first out</a:t>
            </a:r>
            <a:endParaRPr lang="en-US" altLang="zh-CN" sz="28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8980805" y="2479040"/>
            <a:ext cx="535305" cy="52133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7263130" y="3154045"/>
            <a:ext cx="39712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</a:t>
            </a:r>
            <a:r>
              <a:rPr lang="en-US" altLang="zh-CN" sz="2000"/>
              <a:t> (2, [1, 2], 5)</a:t>
            </a:r>
            <a:endParaRPr lang="en-US" altLang="zh-CN" sz="2000"/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The neighbor is: 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√ The total distance = 5 + 3 = 8 &lt; 80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push (4, [1, 2, 4], 8)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右箭头 25"/>
          <p:cNvSpPr/>
          <p:nvPr>
            <p:custDataLst>
              <p:tags r:id="rId5"/>
            </p:custDataLst>
          </p:nvPr>
        </p:nvSpPr>
        <p:spPr>
          <a:xfrm>
            <a:off x="5445125" y="3559810"/>
            <a:ext cx="1178560" cy="727710"/>
          </a:xfrm>
          <a:prstGeom prst="rightArrow">
            <a:avLst/>
          </a:prstGeom>
          <a:solidFill>
            <a:srgbClr val="53E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395855" y="247904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" y="4801870"/>
            <a:ext cx="2162175" cy="801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885" y="4801870"/>
            <a:ext cx="2557780" cy="8528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8000" y="566420"/>
            <a:ext cx="60960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36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DFS Algorithm</a:t>
            </a:r>
            <a:endParaRPr lang="en-US" altLang="zh-CN" sz="36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713105" y="3307715"/>
            <a:ext cx="41535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Pop (4, [1, 2, 4], 8)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It's the destination. Record this path 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all_paths = [([1, 3, 4], 3), ([1, 2, 4], 8)]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566420"/>
            <a:ext cx="3495675" cy="18249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38925" y="1500505"/>
            <a:ext cx="44672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8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Stack——Last in, first out</a:t>
            </a:r>
            <a:endParaRPr lang="en-US" altLang="zh-CN" sz="28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8980805" y="2479040"/>
            <a:ext cx="535305" cy="52133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⑦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7263130" y="3154045"/>
            <a:ext cx="3971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✅    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Final result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右箭头 25"/>
          <p:cNvSpPr/>
          <p:nvPr>
            <p:custDataLst>
              <p:tags r:id="rId5"/>
            </p:custDataLst>
          </p:nvPr>
        </p:nvSpPr>
        <p:spPr>
          <a:xfrm>
            <a:off x="5445125" y="3559810"/>
            <a:ext cx="1178560" cy="727710"/>
          </a:xfrm>
          <a:prstGeom prst="rightArrow">
            <a:avLst/>
          </a:prstGeom>
          <a:solidFill>
            <a:srgbClr val="53E3F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395855" y="247904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215" y="4801870"/>
            <a:ext cx="2397760" cy="88836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8"/>
            </p:custDataLst>
          </p:nvPr>
        </p:nvGraphicFramePr>
        <p:xfrm>
          <a:off x="6877685" y="3860800"/>
          <a:ext cx="47421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090"/>
                <a:gridCol w="23710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ALL Path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Distance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3 </a:t>
                      </a: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8510" y="786765"/>
            <a:ext cx="10730230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5000"/>
              </a:lnSpc>
              <a:spcAft>
                <a:spcPts val="0"/>
              </a:spcAft>
            </a:pPr>
            <a:r>
              <a:rPr lang="en-US" altLang="zh-CN" sz="2800" b="1" u="sng">
                <a:solidFill>
                  <a:srgbClr val="4E7CA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Analysis of Time Complexity &amp; Space Complexity</a:t>
            </a:r>
            <a:endParaRPr lang="en-US" altLang="zh-CN" sz="2800" b="1" u="sng">
              <a:solidFill>
                <a:srgbClr val="4E7CA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894705" y="1936750"/>
            <a:ext cx="38100" cy="3456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85850" y="1589405"/>
            <a:ext cx="432562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Dijkstra Algorithm: Min-Heap</a:t>
            </a:r>
            <a:endParaRPr lang="en-US" altLang="zh-CN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7150" y="5913755"/>
            <a:ext cx="4871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V: Number of stops     E: Number of connections</a:t>
            </a:r>
            <a:endParaRPr lang="en-US" altLang="zh-CN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718820" y="2550160"/>
          <a:ext cx="5059680" cy="1416685"/>
        </p:xfrm>
        <a:graphic>
          <a:graphicData uri="http://schemas.openxmlformats.org/drawingml/2006/table">
            <a:tbl>
              <a:tblPr/>
              <a:tblGrid>
                <a:gridCol w="1897380"/>
                <a:gridCol w="1475740"/>
                <a:gridCol w="1686560"/>
              </a:tblGrid>
              <a:tr h="351790"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1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Operation</a:t>
                      </a:r>
                      <a:endParaRPr lang="en-US" altLang="zh-CN" sz="1800" b="1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>
                      <a:noFill/>
                    </a:lnL>
                    <a:lnR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1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Complexity</a:t>
                      </a:r>
                      <a:endParaRPr lang="en-US" altLang="zh-CN" sz="1800" b="1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1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Frequency</a:t>
                      </a:r>
                      <a:endParaRPr lang="en-US" altLang="zh-CN" sz="1800" b="1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502285"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Pop the heap top</a:t>
                      </a:r>
                      <a:endParaRPr lang="en-US" altLang="zh-CN" sz="1800" b="0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>
                      <a:noFill/>
                    </a:lnL>
                    <a:lnR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O(log V)</a:t>
                      </a:r>
                      <a:endParaRPr lang="en-US" altLang="zh-CN" sz="1800" b="0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V times</a:t>
                      </a:r>
                      <a:endParaRPr lang="en-US" altLang="zh-CN" sz="1800" b="0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7680"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Update neighbors</a:t>
                      </a:r>
                      <a:endParaRPr lang="en-US" altLang="zh-CN" sz="1800" b="0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>
                      <a:noFill/>
                    </a:lnL>
                    <a:lnR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O(log V)</a:t>
                      </a:r>
                      <a:endParaRPr lang="en-US" altLang="zh-CN" sz="1800" b="0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latin typeface="Times New Roman" panose="02020603050405020304" charset="0"/>
                          <a:ea typeface="PingFang SC"/>
                          <a:cs typeface="Times New Roman" panose="02020603050405020304" charset="0"/>
                        </a:rPr>
                        <a:t>At most E times</a:t>
                      </a:r>
                      <a:endParaRPr lang="en-US" altLang="zh-CN" sz="1800" b="0" i="0">
                        <a:latin typeface="Times New Roman" panose="02020603050405020304" charset="0"/>
                        <a:ea typeface="PingFang SC"/>
                        <a:cs typeface="Times New Roman" panose="02020603050405020304" charset="0"/>
                      </a:endParaRPr>
                    </a:p>
                  </a:txBody>
                  <a:tcPr marL="91757" marR="91757" marT="76517" marB="76517" anchor="ctr" anchorCtr="0">
                    <a:lnL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E0E0E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88010" y="4273550"/>
            <a:ext cx="29381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Time Complexity</a:t>
            </a:r>
            <a:r>
              <a:rPr lang="zh-CN" altLang="en-US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：</a:t>
            </a:r>
            <a:endParaRPr lang="zh-CN" altLang="en-US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310" y="4286250"/>
            <a:ext cx="2105025" cy="4476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88010" y="5061585"/>
            <a:ext cx="29381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Space Complexity</a:t>
            </a:r>
            <a:r>
              <a:rPr lang="zh-CN" altLang="en-US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：</a:t>
            </a:r>
            <a:endParaRPr lang="zh-CN" altLang="en-US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26460" y="5100320"/>
            <a:ext cx="8001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O(V)</a:t>
            </a:r>
            <a:endParaRPr lang="en-US" altLang="zh-CN" sz="2400" i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55055" y="1589405"/>
            <a:ext cx="535368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DFS Algorithm: Stack + adjacency list</a:t>
            </a:r>
            <a:endParaRPr lang="en-US" altLang="zh-CN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80175" y="3213735"/>
            <a:ext cx="29381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Time Complexity</a:t>
            </a:r>
            <a:r>
              <a:rPr lang="zh-CN" altLang="en-US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：</a:t>
            </a:r>
            <a:endParaRPr lang="zh-CN" altLang="en-US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80175" y="4001770"/>
            <a:ext cx="29381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Space Complexity</a:t>
            </a:r>
            <a:r>
              <a:rPr lang="zh-CN" altLang="en-US" sz="2400" b="0" i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：</a:t>
            </a:r>
            <a:endParaRPr lang="zh-CN" altLang="en-US" sz="2400" b="0" i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053830" y="4001770"/>
            <a:ext cx="11811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O(V·E)</a:t>
            </a:r>
            <a:endParaRPr lang="en-US" altLang="zh-CN" sz="2400" i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053830" y="3196590"/>
            <a:ext cx="23571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i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O(V·E)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40840" y="2303145"/>
            <a:ext cx="891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微软雅黑" panose="020B0503020204020204" pitchFamily="34" charset="-122"/>
              </a:rPr>
              <a:t>Project results</a:t>
            </a:r>
            <a:endParaRPr kumimoji="0" lang="en-US" altLang="zh-CN" sz="4000" b="0" i="0" u="none" strike="noStrike" kern="1200" cap="none" spc="800" normalizeH="0" baseline="0" noProof="0">
              <a:ln>
                <a:noFill/>
              </a:ln>
              <a:solidFill>
                <a:srgbClr val="414042"/>
              </a:solidFill>
              <a:effectLst>
                <a:outerShdw dist="508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47300" y="1219200"/>
            <a:ext cx="3497580" cy="720090"/>
            <a:chOff x="3813297" y="968746"/>
            <a:chExt cx="3497580" cy="720090"/>
          </a:xfrm>
        </p:grpSpPr>
        <p:sp>
          <p:nvSpPr>
            <p:cNvPr id="10" name="矩形: 圆角 22"/>
            <p:cNvSpPr/>
            <p:nvPr/>
          </p:nvSpPr>
          <p:spPr>
            <a:xfrm>
              <a:off x="3813297" y="968746"/>
              <a:ext cx="1619885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Part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4" name="矩形: 圆角 24"/>
            <p:cNvSpPr/>
            <p:nvPr/>
          </p:nvSpPr>
          <p:spPr>
            <a:xfrm>
              <a:off x="5671307" y="968746"/>
              <a:ext cx="1639570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Four</a:t>
              </a:r>
              <a:endPara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84000" y="604075"/>
            <a:ext cx="3024000" cy="50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Main Interface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2" name="图片 1" descr="Main interfa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085" y="1108075"/>
            <a:ext cx="8711565" cy="485267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2478405" y="2245360"/>
            <a:ext cx="680085" cy="1270"/>
          </a:xfrm>
          <a:prstGeom prst="straightConnector1">
            <a:avLst/>
          </a:prstGeom>
          <a:ln w="31750" cap="rnd">
            <a:solidFill>
              <a:srgbClr val="53E3FF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78130" y="1826895"/>
            <a:ext cx="2312670" cy="715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Information on the recommended route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410460" y="3720465"/>
            <a:ext cx="680085" cy="1270"/>
          </a:xfrm>
          <a:prstGeom prst="straightConnector1">
            <a:avLst/>
          </a:prstGeom>
          <a:ln w="31750" cap="rnd">
            <a:solidFill>
              <a:srgbClr val="53E3FF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78130" y="3491865"/>
            <a:ext cx="2312670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Stop management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410460" y="4382135"/>
            <a:ext cx="680085" cy="1270"/>
          </a:xfrm>
          <a:prstGeom prst="straightConnector1">
            <a:avLst/>
          </a:prstGeom>
          <a:ln w="31750" cap="rnd">
            <a:solidFill>
              <a:srgbClr val="53E3FF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06730" y="4056380"/>
            <a:ext cx="1854835" cy="653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Connection management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410460" y="4972050"/>
            <a:ext cx="680085" cy="1270"/>
          </a:xfrm>
          <a:prstGeom prst="straightConnector1">
            <a:avLst/>
          </a:prstGeom>
          <a:ln w="31750" cap="rnd">
            <a:solidFill>
              <a:srgbClr val="53E3FF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06730" y="4815840"/>
            <a:ext cx="1854835" cy="426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Analytical tools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410460" y="5561965"/>
            <a:ext cx="680085" cy="1270"/>
          </a:xfrm>
          <a:prstGeom prst="straightConnector1">
            <a:avLst/>
          </a:prstGeom>
          <a:ln w="31750" cap="rnd">
            <a:solidFill>
              <a:srgbClr val="53E3FF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06730" y="5405755"/>
            <a:ext cx="1854835" cy="426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File Operations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9022715" y="989965"/>
            <a:ext cx="277495" cy="1471295"/>
          </a:xfrm>
          <a:prstGeom prst="straightConnector1">
            <a:avLst/>
          </a:prstGeom>
          <a:ln w="31750" cap="rnd">
            <a:solidFill>
              <a:srgbClr val="53E3FF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8439785" y="681355"/>
            <a:ext cx="1854835" cy="426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Main interface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1"/>
            </p:custDataLst>
          </p:nvPr>
        </p:nvGrpSpPr>
        <p:grpSpPr>
          <a:xfrm>
            <a:off x="1321126" y="1762125"/>
            <a:ext cx="2083451" cy="2249625"/>
            <a:chOff x="2066289" y="1806075"/>
            <a:chExt cx="1562588" cy="1687219"/>
          </a:xfrm>
        </p:grpSpPr>
        <p:sp>
          <p:nvSpPr>
            <p:cNvPr id="28" name="文本框 27"/>
            <p:cNvSpPr txBox="1"/>
            <p:nvPr>
              <p:custDataLst>
                <p:tags r:id="rId2"/>
              </p:custDataLst>
            </p:nvPr>
          </p:nvSpPr>
          <p:spPr>
            <a:xfrm>
              <a:off x="2066289" y="2963228"/>
              <a:ext cx="1562588" cy="5300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>
                    <a:outerShdw dist="381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cs typeface="+mn-cs"/>
                  <a:sym typeface="微软雅黑" panose="020B0503020204020204" pitchFamily="34" charset="-122"/>
                </a:rPr>
                <a:t>Description of project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3"/>
              </p:custDataLst>
            </p:nvPr>
          </p:nvSpPr>
          <p:spPr>
            <a:xfrm>
              <a:off x="2369174" y="1806075"/>
              <a:ext cx="978694" cy="978694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cs"/>
                </a:rPr>
                <a:t>01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3336084" y="1762125"/>
            <a:ext cx="2083451" cy="2249625"/>
            <a:chOff x="2066289" y="1806075"/>
            <a:chExt cx="1562588" cy="1687219"/>
          </a:xfrm>
        </p:grpSpPr>
        <p:sp>
          <p:nvSpPr>
            <p:cNvPr id="33" name="文本框 32"/>
            <p:cNvSpPr txBox="1"/>
            <p:nvPr>
              <p:custDataLst>
                <p:tags r:id="rId5"/>
              </p:custDataLst>
            </p:nvPr>
          </p:nvSpPr>
          <p:spPr>
            <a:xfrm>
              <a:off x="2066289" y="2963228"/>
              <a:ext cx="1562588" cy="5300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汉仪雅酷黑 85W" panose="020B0904020202020204" pitchFamily="34" charset="-122"/>
                  <a:ea typeface="汉仪雅酷黑 85W" panose="020B0904020202020204" pitchFamily="34" charset="-122"/>
                </a:defRPr>
              </a:lvl1pPr>
            </a:lstStyle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>
                    <a:outerShdw dist="381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cs typeface="+mn-cs"/>
                  <a:sym typeface="微软雅黑" panose="020B0503020204020204" pitchFamily="34" charset="-122"/>
                </a:rPr>
                <a:t>The Overall Design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6"/>
              </p:custDataLst>
            </p:nvPr>
          </p:nvSpPr>
          <p:spPr>
            <a:xfrm>
              <a:off x="2369174" y="1806075"/>
              <a:ext cx="978694" cy="978694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cs"/>
                </a:rPr>
                <a:t>02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7"/>
            </p:custDataLst>
          </p:nvPr>
        </p:nvGrpSpPr>
        <p:grpSpPr>
          <a:xfrm>
            <a:off x="7366000" y="1762125"/>
            <a:ext cx="2083451" cy="1941651"/>
            <a:chOff x="2066289" y="1806075"/>
            <a:chExt cx="1562588" cy="1456238"/>
          </a:xfrm>
        </p:grpSpPr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2066289" y="2963228"/>
              <a:ext cx="1562588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汉仪雅酷黑 85W" panose="020B0904020202020204" pitchFamily="34" charset="-122"/>
                  <a:ea typeface="汉仪雅酷黑 85W" panose="020B0904020202020204" pitchFamily="34" charset="-122"/>
                </a:defRPr>
              </a:lvl1pPr>
            </a:lstStyle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>
                    <a:outerShdw dist="381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cs typeface="+mn-cs"/>
                  <a:sym typeface="微软雅黑" panose="020B0503020204020204" pitchFamily="34" charset="-122"/>
                </a:rPr>
                <a:t>Project results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9"/>
              </p:custDataLst>
            </p:nvPr>
          </p:nvSpPr>
          <p:spPr>
            <a:xfrm>
              <a:off x="2369174" y="1806075"/>
              <a:ext cx="978694" cy="978694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cs"/>
                </a:rPr>
                <a:t>04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cs"/>
              </a:endParaRPr>
            </a:p>
          </p:txBody>
        </p:sp>
      </p:grpSp>
      <p:sp>
        <p:nvSpPr>
          <p:cNvPr id="40" name="文本框"/>
          <p:cNvSpPr/>
          <p:nvPr/>
        </p:nvSpPr>
        <p:spPr>
          <a:xfrm>
            <a:off x="487680" y="492125"/>
            <a:ext cx="3023870" cy="706755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CONTENTS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381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>
            <p:custDataLst>
              <p:tags r:id="rId10"/>
            </p:custDataLst>
          </p:nvPr>
        </p:nvGrpSpPr>
        <p:grpSpPr>
          <a:xfrm>
            <a:off x="5351042" y="1762125"/>
            <a:ext cx="2083451" cy="1911171"/>
            <a:chOff x="2066289" y="1806075"/>
            <a:chExt cx="1562588" cy="1433378"/>
          </a:xfrm>
        </p:grpSpPr>
        <p:sp>
          <p:nvSpPr>
            <p:cNvPr id="42" name="文本框 41"/>
            <p:cNvSpPr txBox="1"/>
            <p:nvPr>
              <p:custDataLst>
                <p:tags r:id="rId11"/>
              </p:custDataLst>
            </p:nvPr>
          </p:nvSpPr>
          <p:spPr>
            <a:xfrm>
              <a:off x="2066289" y="2963228"/>
              <a:ext cx="1562588" cy="2762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汉仪雅酷黑 85W" panose="020B0904020202020204" pitchFamily="34" charset="-122"/>
                  <a:ea typeface="汉仪雅酷黑 85W" panose="020B0904020202020204" pitchFamily="34" charset="-122"/>
                </a:defRPr>
              </a:lvl1pPr>
            </a:lstStyle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>
                    <a:outerShdw dist="381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cs typeface="+mn-cs"/>
                  <a:sym typeface="微软雅黑" panose="020B0503020204020204" pitchFamily="34" charset="-122"/>
                </a:rPr>
                <a:t>Implementation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12"/>
              </p:custDataLst>
            </p:nvPr>
          </p:nvSpPr>
          <p:spPr>
            <a:xfrm>
              <a:off x="2369174" y="1806075"/>
              <a:ext cx="978694" cy="978694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cs"/>
                </a:rPr>
                <a:t>03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3"/>
            </p:custDataLst>
          </p:nvPr>
        </p:nvGrpSpPr>
        <p:grpSpPr>
          <a:xfrm>
            <a:off x="9380855" y="1762125"/>
            <a:ext cx="2083451" cy="1941651"/>
            <a:chOff x="2066289" y="1806075"/>
            <a:chExt cx="1562588" cy="1456238"/>
          </a:xfrm>
        </p:grpSpPr>
        <p:sp>
          <p:nvSpPr>
            <p:cNvPr id="3" name="文本框 2"/>
            <p:cNvSpPr txBox="1"/>
            <p:nvPr>
              <p:custDataLst>
                <p:tags r:id="rId14"/>
              </p:custDataLst>
            </p:nvPr>
          </p:nvSpPr>
          <p:spPr>
            <a:xfrm>
              <a:off x="2066289" y="2963228"/>
              <a:ext cx="1562588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汉仪雅酷黑 85W" panose="020B0904020202020204" pitchFamily="34" charset="-122"/>
                  <a:ea typeface="汉仪雅酷黑 85W" panose="020B0904020202020204" pitchFamily="34" charset="-122"/>
                </a:defRPr>
              </a:lvl1pPr>
            </a:lstStyle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>
                    <a:outerShdw dist="381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cs typeface="+mn-cs"/>
                  <a:sym typeface="微软雅黑" panose="020B0503020204020204" pitchFamily="34" charset="-122"/>
                </a:rPr>
                <a:t>Summary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>
              <p:custDataLst>
                <p:tags r:id="rId15"/>
              </p:custDataLst>
            </p:nvPr>
          </p:nvSpPr>
          <p:spPr>
            <a:xfrm>
              <a:off x="2369174" y="1806075"/>
              <a:ext cx="978694" cy="978694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rgbClr val="414042"/>
                  </a:solidFill>
                  <a:effectLst/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cs"/>
                </a:rPr>
                <a:t>05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5435" y="603885"/>
            <a:ext cx="393255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Route Recommendation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3" name="图片 2" descr="Route Recommendatio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2093595"/>
            <a:ext cx="7209155" cy="4073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5770" y="1247140"/>
            <a:ext cx="113125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① Click 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Republique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as the starting point and 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Opera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as the ending point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② The system will respectively provide the 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shortest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route, the 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most efficient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route, and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all routes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 (&lt;80km)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17" name="图片 16" descr="Route Recommendation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80" y="2092960"/>
            <a:ext cx="2536190" cy="2094865"/>
          </a:xfrm>
          <a:prstGeom prst="rect">
            <a:avLst/>
          </a:prstGeom>
        </p:spPr>
      </p:pic>
      <p:pic>
        <p:nvPicPr>
          <p:cNvPr id="18" name="图片 17" descr="Route Recommendation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80" y="4326890"/>
            <a:ext cx="2536190" cy="17329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5435" y="603885"/>
            <a:ext cx="393255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Stop management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" y="1247140"/>
            <a:ext cx="53943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① 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Click to select the location for adding the stop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② Click on a certain stop can delete that stop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2" name="图片 1" descr="Add stop-1"/>
          <p:cNvPicPr>
            <a:picLocks noChangeAspect="1"/>
          </p:cNvPicPr>
          <p:nvPr/>
        </p:nvPicPr>
        <p:blipFill>
          <a:blip r:embed="rId1"/>
          <a:srcRect l="39972" t="36854" r="39519" b="34659"/>
          <a:stretch>
            <a:fillRect/>
          </a:stretch>
        </p:blipFill>
        <p:spPr>
          <a:xfrm>
            <a:off x="1565910" y="2011680"/>
            <a:ext cx="3154680" cy="2326640"/>
          </a:xfrm>
          <a:prstGeom prst="rect">
            <a:avLst/>
          </a:prstGeom>
        </p:spPr>
      </p:pic>
      <p:pic>
        <p:nvPicPr>
          <p:cNvPr id="4" name="图片 3" descr="Add stop-2"/>
          <p:cNvPicPr>
            <a:picLocks noChangeAspect="1"/>
          </p:cNvPicPr>
          <p:nvPr/>
        </p:nvPicPr>
        <p:blipFill>
          <a:blip r:embed="rId2"/>
          <a:srcRect l="47976" t="39372" r="31561" b="42332"/>
          <a:stretch>
            <a:fillRect/>
          </a:stretch>
        </p:blipFill>
        <p:spPr>
          <a:xfrm>
            <a:off x="1711325" y="4438015"/>
            <a:ext cx="2862580" cy="13487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986915" y="5886450"/>
            <a:ext cx="2312670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Stop_10 was created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 descr="Update stop type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095" y="2249805"/>
            <a:ext cx="3516630" cy="1723390"/>
          </a:xfrm>
          <a:prstGeom prst="rect">
            <a:avLst/>
          </a:prstGeom>
        </p:spPr>
      </p:pic>
      <p:pic>
        <p:nvPicPr>
          <p:cNvPr id="8" name="图片 7" descr="Update stop type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460" y="4248150"/>
            <a:ext cx="3517265" cy="1728470"/>
          </a:xfrm>
          <a:prstGeom prst="rect">
            <a:avLst/>
          </a:prstGeom>
        </p:spPr>
      </p:pic>
      <p:pic>
        <p:nvPicPr>
          <p:cNvPr id="10" name="图片 9" descr="Update stop type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225" y="3820795"/>
            <a:ext cx="2095500" cy="693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67095" y="1304925"/>
            <a:ext cx="53943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③ The stop can be updated to different types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517380" y="2910840"/>
            <a:ext cx="785495" cy="90995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5640070" y="5976620"/>
            <a:ext cx="6254750" cy="448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Saint-Lazare has changed from commercial to industrial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5435" y="603885"/>
            <a:ext cx="393255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Connection management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" y="1247140"/>
            <a:ext cx="113125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① Click on the start and end stop to add a connection(bidirectional connection supported)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② Click on the start and end points to delete the connection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2" name="图片 1" descr="Add connectio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2491740"/>
            <a:ext cx="6979920" cy="2613660"/>
          </a:xfrm>
          <a:prstGeom prst="rect">
            <a:avLst/>
          </a:prstGeom>
        </p:spPr>
      </p:pic>
      <p:pic>
        <p:nvPicPr>
          <p:cNvPr id="4" name="图片 3" descr="Remove connecti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60" y="2491740"/>
            <a:ext cx="2827020" cy="937260"/>
          </a:xfrm>
          <a:prstGeom prst="rect">
            <a:avLst/>
          </a:prstGeom>
        </p:spPr>
      </p:pic>
      <p:pic>
        <p:nvPicPr>
          <p:cNvPr id="6" name="图片 5" descr="Remove connection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60" y="4084955"/>
            <a:ext cx="3291840" cy="9677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374140" y="5445760"/>
            <a:ext cx="4793615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bidirectional connection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was created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641590" y="5445760"/>
            <a:ext cx="3810000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a connection</a:t>
            </a: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was removed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5435" y="603885"/>
            <a:ext cx="393255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Analytical tools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" y="1591945"/>
            <a:ext cx="113125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① The point with the highest centrality can be sought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② The utilization rate of the site can be analyzed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60400" y="4852035"/>
            <a:ext cx="4793615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Bastille is the highest degree stop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559425" y="5176520"/>
            <a:ext cx="5801995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Stops with low utilization rates can be deleted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 descr="Find Highest Degree Stop"/>
          <p:cNvPicPr>
            <a:picLocks noChangeAspect="1"/>
          </p:cNvPicPr>
          <p:nvPr/>
        </p:nvPicPr>
        <p:blipFill>
          <a:blip r:embed="rId3"/>
          <a:srcRect l="36460" t="35705" r="36617" b="36115"/>
          <a:stretch>
            <a:fillRect/>
          </a:stretch>
        </p:blipFill>
        <p:spPr>
          <a:xfrm>
            <a:off x="1306830" y="3089275"/>
            <a:ext cx="3366770" cy="1659255"/>
          </a:xfrm>
          <a:prstGeom prst="rect">
            <a:avLst/>
          </a:prstGeom>
        </p:spPr>
      </p:pic>
      <p:pic>
        <p:nvPicPr>
          <p:cNvPr id="11" name="图片 10" descr="Stop utilization analysis-1"/>
          <p:cNvPicPr>
            <a:picLocks noChangeAspect="1"/>
          </p:cNvPicPr>
          <p:nvPr/>
        </p:nvPicPr>
        <p:blipFill>
          <a:blip r:embed="rId4"/>
          <a:srcRect l="21417" t="27062" r="22016" b="27220"/>
          <a:stretch>
            <a:fillRect/>
          </a:stretch>
        </p:blipFill>
        <p:spPr>
          <a:xfrm>
            <a:off x="5703570" y="2662555"/>
            <a:ext cx="5302885" cy="226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5435" y="603885"/>
            <a:ext cx="393255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Analytical tools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" y="1189990"/>
            <a:ext cx="113125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② The utilization rate of the site can be analyzed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167380" y="5956300"/>
            <a:ext cx="6750050" cy="458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Recommend new stops based on distance and utilization rate</a:t>
            </a:r>
            <a:endParaRPr lang="en-US" altLang="zh-CN" sz="2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Stop utilization analysis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14195"/>
            <a:ext cx="7522845" cy="3983355"/>
          </a:xfrm>
          <a:prstGeom prst="rect">
            <a:avLst/>
          </a:prstGeom>
        </p:spPr>
      </p:pic>
      <p:pic>
        <p:nvPicPr>
          <p:cNvPr id="4" name="图片 3" descr="Stop utilization analysis-4"/>
          <p:cNvPicPr>
            <a:picLocks noChangeAspect="1"/>
          </p:cNvPicPr>
          <p:nvPr/>
        </p:nvPicPr>
        <p:blipFill>
          <a:blip r:embed="rId3"/>
          <a:srcRect l="58578" t="62239" r="11802" b="1209"/>
          <a:stretch>
            <a:fillRect/>
          </a:stretch>
        </p:blipFill>
        <p:spPr>
          <a:xfrm>
            <a:off x="8262620" y="2670810"/>
            <a:ext cx="3481070" cy="22586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0" y="1821180"/>
            <a:ext cx="2737485" cy="775335"/>
          </a:xfrm>
          <a:prstGeom prst="rect">
            <a:avLst/>
          </a:prstGeom>
        </p:spPr>
      </p:pic>
      <p:pic>
        <p:nvPicPr>
          <p:cNvPr id="5" name="图片 4" descr="屏幕截图 2025-07-03 2348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2377440"/>
            <a:ext cx="3199130" cy="2440305"/>
          </a:xfrm>
          <a:prstGeom prst="rect">
            <a:avLst/>
          </a:prstGeom>
        </p:spPr>
      </p:pic>
      <p:pic>
        <p:nvPicPr>
          <p:cNvPr id="6" name="图片 5" descr="屏幕截图 2025-07-03 191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1821180"/>
            <a:ext cx="4339590" cy="3410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5010" y="5287010"/>
            <a:ext cx="5270500" cy="433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The extension of different types of waiting times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5740" y="1313815"/>
            <a:ext cx="9404350" cy="716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①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Change different traffic hours: morning rush hour, evening rush hour, and regular hours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45580" y="5287645"/>
            <a:ext cx="4269740" cy="432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The reduction of path efficiency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15435" y="603885"/>
            <a:ext cx="393255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Peak hour selection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40840" y="2303145"/>
            <a:ext cx="891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微软雅黑" panose="020B0503020204020204" pitchFamily="34" charset="-122"/>
              </a:rPr>
              <a:t>Summary</a:t>
            </a:r>
            <a:endParaRPr kumimoji="0" lang="en-US" altLang="zh-CN" sz="4000" b="0" i="0" u="none" strike="noStrike" kern="1200" cap="none" spc="800" normalizeH="0" baseline="0" noProof="0">
              <a:ln>
                <a:noFill/>
              </a:ln>
              <a:solidFill>
                <a:srgbClr val="414042"/>
              </a:solidFill>
              <a:effectLst>
                <a:outerShdw dist="508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47300" y="1219200"/>
            <a:ext cx="3497580" cy="720090"/>
            <a:chOff x="3813297" y="968746"/>
            <a:chExt cx="3497580" cy="720090"/>
          </a:xfrm>
        </p:grpSpPr>
        <p:sp>
          <p:nvSpPr>
            <p:cNvPr id="10" name="矩形: 圆角 22"/>
            <p:cNvSpPr/>
            <p:nvPr/>
          </p:nvSpPr>
          <p:spPr>
            <a:xfrm>
              <a:off x="3813297" y="968746"/>
              <a:ext cx="1619885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Part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4" name="矩形: 圆角 24"/>
            <p:cNvSpPr/>
            <p:nvPr/>
          </p:nvSpPr>
          <p:spPr>
            <a:xfrm>
              <a:off x="5671307" y="968746"/>
              <a:ext cx="1639570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Five</a:t>
              </a:r>
              <a:endPara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6380"/>
          <a:stretch>
            <a:fillRect/>
          </a:stretch>
        </p:blipFill>
        <p:spPr>
          <a:xfrm>
            <a:off x="1308100" y="1256030"/>
            <a:ext cx="3533140" cy="5039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70" y="1255395"/>
            <a:ext cx="548957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82745" y="664210"/>
            <a:ext cx="382587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Unit test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916852" y="1621318"/>
            <a:ext cx="182016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Tianyi Wang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5447233" y="1621405"/>
            <a:ext cx="205338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Che Dong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740278" y="4020134"/>
            <a:ext cx="217259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Liangyu Shao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5461635" y="4020185"/>
            <a:ext cx="2070735" cy="495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Yixiao Wang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1104900" y="1492250"/>
            <a:ext cx="3444240" cy="2458085"/>
          </a:xfrm>
          <a:prstGeom prst="roundRect">
            <a:avLst/>
          </a:prstGeom>
          <a:noFill/>
          <a:ln>
            <a:solidFill>
              <a:srgbClr val="7B3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9" name="圆角矩形 18"/>
          <p:cNvSpPr/>
          <p:nvPr>
            <p:custDataLst>
              <p:tags r:id="rId6"/>
            </p:custDataLst>
          </p:nvPr>
        </p:nvSpPr>
        <p:spPr>
          <a:xfrm>
            <a:off x="4753610" y="1492250"/>
            <a:ext cx="3440430" cy="2458085"/>
          </a:xfrm>
          <a:prstGeom prst="roundRect">
            <a:avLst/>
          </a:prstGeom>
          <a:noFill/>
          <a:ln>
            <a:solidFill>
              <a:srgbClr val="7B3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0" name="圆角矩形 19"/>
          <p:cNvSpPr/>
          <p:nvPr>
            <p:custDataLst>
              <p:tags r:id="rId7"/>
            </p:custDataLst>
          </p:nvPr>
        </p:nvSpPr>
        <p:spPr>
          <a:xfrm>
            <a:off x="1104900" y="4020185"/>
            <a:ext cx="3444240" cy="2144395"/>
          </a:xfrm>
          <a:prstGeom prst="roundRect">
            <a:avLst/>
          </a:prstGeom>
          <a:noFill/>
          <a:ln>
            <a:solidFill>
              <a:srgbClr val="7B3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21" name="圆角矩形 20"/>
          <p:cNvSpPr/>
          <p:nvPr>
            <p:custDataLst>
              <p:tags r:id="rId8"/>
            </p:custDataLst>
          </p:nvPr>
        </p:nvSpPr>
        <p:spPr>
          <a:xfrm>
            <a:off x="4766310" y="4020185"/>
            <a:ext cx="3448050" cy="2144395"/>
          </a:xfrm>
          <a:prstGeom prst="roundRect">
            <a:avLst/>
          </a:prstGeom>
          <a:noFill/>
          <a:ln>
            <a:solidFill>
              <a:srgbClr val="7B3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82745" y="664210"/>
            <a:ext cx="382587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Division of the project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82" y="2174240"/>
            <a:ext cx="2583816" cy="31242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245870" y="2059305"/>
            <a:ext cx="3171190" cy="1683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​​Algorithm &amp; System Lead</a:t>
            </a:r>
            <a:endParaRPr lang="en-US" altLang="zh-CN" sz="16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Designed core ​​data structures &amp; algorithms​​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Developed codebase​​ (algorithms, unit tests, frontend, main program)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​​Task delegation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 R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​eport/presentation​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4888230" y="2059305"/>
            <a:ext cx="3228975" cy="176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​​Frontend &amp; Testing Specialist</a:t>
            </a:r>
            <a:endParaRPr lang="en-US" altLang="zh-CN" sz="16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Implemented ​​GUI interface &amp; interactive features​​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Executed ​​code coverage testing​​ (unit/integration tests)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Co-designed algorithms and ​​report/presentation​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1245870" y="4481195"/>
            <a:ext cx="3171190" cy="1683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​​Validation &amp; Documentation</a:t>
            </a:r>
            <a:endParaRPr lang="en-US" altLang="zh-CN" sz="16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Performed ​​algorithm verification​​ (manual test cases)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→</a:t>
            </a:r>
            <a:r>
              <a:rPr lang="en-US" altLang="zh-CN" sz="16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Authored ​​report sections &amp; presentation content​</a:t>
            </a:r>
            <a:endParaRPr lang="en-US" altLang="zh-CN" sz="16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4642485" y="4709160"/>
            <a:ext cx="3474720" cy="577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🙂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   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Prepare for presentation</a:t>
            </a:r>
            <a:endParaRPr lang="en-US" altLang="zh-CN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  <a:p>
            <a:pPr algn="ctr"/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868045" y="1635125"/>
            <a:ext cx="3630930" cy="2134235"/>
            <a:chOff x="656992" y="1504950"/>
            <a:chExt cx="2227898" cy="1980383"/>
          </a:xfrm>
        </p:grpSpPr>
        <p:sp>
          <p:nvSpPr>
            <p:cNvPr id="36" name="矩形 35"/>
            <p:cNvSpPr/>
            <p:nvPr/>
          </p:nvSpPr>
          <p:spPr>
            <a:xfrm>
              <a:off x="656992" y="1504950"/>
              <a:ext cx="2223135" cy="355283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Graph Theory in Practice​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37" name="TextBox 49"/>
            <p:cNvSpPr txBox="1"/>
            <p:nvPr/>
          </p:nvSpPr>
          <p:spPr>
            <a:xfrm>
              <a:off x="917654" y="2034073"/>
              <a:ext cx="1823853" cy="14288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​​Algorithms Validated​​: Dijkstra (shortest path) + DFS (path exploration) scale in complex networks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6992" y="1971026"/>
              <a:ext cx="2227898" cy="151430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中黑 简" panose="00020600040101010101" pitchFamily="18" charset="-122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849235" y="1635125"/>
            <a:ext cx="3551555" cy="2134235"/>
            <a:chOff x="651753" y="1504950"/>
            <a:chExt cx="1595336" cy="2362200"/>
          </a:xfrm>
        </p:grpSpPr>
        <p:sp>
          <p:nvSpPr>
            <p:cNvPr id="51" name="矩形 50"/>
            <p:cNvSpPr/>
            <p:nvPr/>
          </p:nvSpPr>
          <p:spPr>
            <a:xfrm>
              <a:off x="657079" y="1504950"/>
              <a:ext cx="1576162" cy="41888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Development Challenges​​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52" name="TextBox 49"/>
            <p:cNvSpPr txBox="1"/>
            <p:nvPr/>
          </p:nvSpPr>
          <p:spPr>
            <a:xfrm>
              <a:off x="686552" y="2190206"/>
              <a:ext cx="1498640" cy="1517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ctr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→ ​​Data Structure Design​​: Optimized for algorithmic efficiency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0" marR="0" lvl="0" algn="ctr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→ ​​User Flow Optimization​​: Seamless interaction via modular architecture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51753" y="2067914"/>
              <a:ext cx="1595336" cy="17992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中黑 简" panose="00020600040101010101" pitchFamily="18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808730" y="943610"/>
            <a:ext cx="457517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lvl="0" algn="ctr" defTabSz="1219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Summary of the experimen</a:t>
            </a:r>
            <a:r>
              <a:rPr lang="en-US" altLang="zh-CN" sz="280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ea"/>
              </a:rPr>
              <a:t>t</a:t>
            </a:r>
            <a:endParaRPr lang="en-US" altLang="zh-CN" sz="280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16" y="2410882"/>
            <a:ext cx="2234769" cy="31496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843520" y="3965575"/>
            <a:ext cx="3630930" cy="2263139"/>
            <a:chOff x="656992" y="1504950"/>
            <a:chExt cx="2227898" cy="2099995"/>
          </a:xfrm>
        </p:grpSpPr>
        <p:sp>
          <p:nvSpPr>
            <p:cNvPr id="4" name="矩形 3"/>
            <p:cNvSpPr/>
            <p:nvPr/>
          </p:nvSpPr>
          <p:spPr>
            <a:xfrm>
              <a:off x="656992" y="1504950"/>
              <a:ext cx="2223135" cy="355283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ea"/>
                </a:rPr>
                <a:t>Future Roadmap​​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5" name="TextBox 49"/>
            <p:cNvSpPr txBox="1"/>
            <p:nvPr/>
          </p:nvSpPr>
          <p:spPr>
            <a:xfrm>
              <a:off x="708033" y="2176076"/>
              <a:ext cx="2156986" cy="14288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indent="0" algn="l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→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Real-time traffic data integration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→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Paris transit optimization applications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56992" y="1971026"/>
              <a:ext cx="2227898" cy="151430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中黑 简" panose="00020600040101010101" pitchFamily="18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8045" y="3932555"/>
            <a:ext cx="3631565" cy="2185670"/>
            <a:chOff x="651753" y="1504950"/>
            <a:chExt cx="1595336" cy="2419129"/>
          </a:xfrm>
        </p:grpSpPr>
        <p:sp>
          <p:nvSpPr>
            <p:cNvPr id="8" name="矩形 7"/>
            <p:cNvSpPr/>
            <p:nvPr/>
          </p:nvSpPr>
          <p:spPr>
            <a:xfrm>
              <a:off x="657079" y="1504950"/>
              <a:ext cx="1576162" cy="41888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ea"/>
                </a:rPr>
                <a:t>Technical Breakthroughs​​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9" name="TextBox 49"/>
            <p:cNvSpPr txBox="1"/>
            <p:nvPr/>
          </p:nvSpPr>
          <p:spPr>
            <a:xfrm>
              <a:off x="686622" y="2052452"/>
              <a:ext cx="1546519" cy="187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algn="l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→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​​Geo-spatial Processing​​: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0" marR="0" lvl="0" algn="l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Longitude/Latitude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↔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Pixel coordinate conversion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0" marR="0" lvl="0" algn="l" defTabSz="1219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→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​​Stack (LIFO), Graph, and List implementations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51753" y="2067914"/>
              <a:ext cx="1595336" cy="17992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中黑 简" panose="00020600040101010101" pitchFamily="18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40840" y="2303145"/>
            <a:ext cx="891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思源黑体" panose="020B0500000000000000" pitchFamily="34" charset="-122"/>
              </a:rPr>
              <a:t>Description of project</a:t>
            </a:r>
            <a:endParaRPr kumimoji="0" lang="en-US" altLang="zh-CN" sz="4000" b="0" i="0" u="none" strike="noStrike" kern="1200" cap="none" spc="800" normalizeH="0" baseline="0" noProof="0">
              <a:ln>
                <a:noFill/>
              </a:ln>
              <a:solidFill>
                <a:srgbClr val="414042"/>
              </a:solidFill>
              <a:effectLst>
                <a:outerShdw dist="508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47300" y="1219200"/>
            <a:ext cx="3497580" cy="720090"/>
            <a:chOff x="3813297" y="968746"/>
            <a:chExt cx="3497580" cy="720090"/>
          </a:xfrm>
        </p:grpSpPr>
        <p:sp>
          <p:nvSpPr>
            <p:cNvPr id="10" name="矩形: 圆角 22"/>
            <p:cNvSpPr/>
            <p:nvPr/>
          </p:nvSpPr>
          <p:spPr>
            <a:xfrm>
              <a:off x="3813297" y="968746"/>
              <a:ext cx="1619885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Part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4" name="矩形: 圆角 24"/>
            <p:cNvSpPr/>
            <p:nvPr/>
          </p:nvSpPr>
          <p:spPr>
            <a:xfrm>
              <a:off x="5671307" y="968746"/>
              <a:ext cx="1639570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One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690" y="463550"/>
            <a:ext cx="9292590" cy="2305685"/>
          </a:xfrm>
          <a:prstGeom prst="rect">
            <a:avLst/>
          </a:prstGeom>
          <a:noFill/>
        </p:spPr>
        <p:txBody>
          <a:bodyPr wrap="square" lIns="91375" tIns="45685" rIns="91375" bIns="45685" rtlCol="0">
            <a:spAutoFit/>
            <a:scene3d>
              <a:camera prst="orthographicFront"/>
              <a:lightRig rig="flat" dir="t"/>
            </a:scene3d>
            <a:sp3d extrusionH="38100">
              <a:extrusionClr>
                <a:srgbClr val="FBD04E"/>
              </a:extrusionClr>
            </a:sp3d>
          </a:bodyPr>
          <a:lstStyle>
            <a:defPPr>
              <a:defRPr lang="zh-CN"/>
            </a:defPPr>
            <a:lvl1pPr algn="ctr">
              <a:defRPr sz="4000" b="1">
                <a:gradFill flip="none" rotWithShape="1">
                  <a:gsLst>
                    <a:gs pos="0">
                      <a:srgbClr val="FBD04E">
                        <a:lumMod val="65000"/>
                        <a:lumOff val="35000"/>
                      </a:srgbClr>
                    </a:gs>
                    <a:gs pos="51000">
                      <a:srgbClr val="B87600">
                        <a:lumMod val="98000"/>
                        <a:lumOff val="2000"/>
                      </a:srgbClr>
                    </a:gs>
                    <a:gs pos="78000">
                      <a:srgbClr val="F4CF68">
                        <a:lumMod val="90000"/>
                        <a:lumOff val="10000"/>
                      </a:srgbClr>
                    </a:gs>
                    <a:gs pos="28000">
                      <a:srgbClr val="F4CF68">
                        <a:lumMod val="93000"/>
                        <a:lumOff val="7000"/>
                      </a:srgbClr>
                    </a:gs>
                    <a:gs pos="100000">
                      <a:srgbClr val="FBD04E">
                        <a:lumMod val="64000"/>
                        <a:lumOff val="36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175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Project 2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Urban Transportation 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Network Analysis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6485" y="2907030"/>
            <a:ext cx="10549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Merci pour le tutoriel</a:t>
            </a:r>
            <a:endParaRPr lang="en-US" altLang="zh-CN" sz="3200" b="1" kern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sym typeface="字魂58号-创中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400" y="3628390"/>
            <a:ext cx="3801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i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04/07/2025</a:t>
            </a:r>
            <a:endParaRPr kumimoji="1" lang="en-US" altLang="zh-CN" sz="2400" b="1" i="1" kern="0" spc="40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2280" y="3628390"/>
            <a:ext cx="3801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i="1" kern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字魂58号-创中黑" panose="00000500000000000000" pitchFamily="2" charset="-122"/>
              </a:rPr>
              <a:t>Efrei &amp; BIPT</a:t>
            </a:r>
            <a:endParaRPr kumimoji="1" lang="en-US" altLang="zh-CN" sz="2400" b="1" i="1" kern="0" spc="40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74875" y="2860675"/>
            <a:ext cx="7981315" cy="215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2"/>
          <p:cNvSpPr txBox="1"/>
          <p:nvPr/>
        </p:nvSpPr>
        <p:spPr>
          <a:xfrm>
            <a:off x="4876802" y="2625690"/>
            <a:ext cx="62396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Optimize urban transit via dynamic analysis, efficiency metrics &amp; congestion-aware planning.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4876801" y="4325669"/>
            <a:ext cx="62396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​​Graph Theory Modeling &amp; Algorithm Data Structure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Nodes = Bus Stops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Directed Edges = Bus Routes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0" name="文本框"/>
          <p:cNvSpPr/>
          <p:nvPr/>
        </p:nvSpPr>
        <p:spPr>
          <a:xfrm>
            <a:off x="4991536" y="2209653"/>
            <a:ext cx="2568885" cy="42234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Core Purpose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1" name="文本框"/>
          <p:cNvSpPr/>
          <p:nvPr/>
        </p:nvSpPr>
        <p:spPr>
          <a:xfrm>
            <a:off x="4991536" y="3823298"/>
            <a:ext cx="2568885" cy="42234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Approach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4360" y="943610"/>
            <a:ext cx="5923915" cy="934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Urban Bus Network Analysis System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0" marR="0" lvl="0" indent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Smart Transit Decision-Making Tool</a:t>
            </a:r>
            <a:endParaRPr kumimoji="0" lang="en-US" altLang="zh-CN" sz="2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31925"/>
            <a:ext cx="3598799" cy="2667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219201" y="2007920"/>
            <a:ext cx="4971415" cy="1614170"/>
            <a:chOff x="867387" y="1514851"/>
            <a:chExt cx="3728561" cy="1210628"/>
          </a:xfrm>
        </p:grpSpPr>
        <p:sp>
          <p:nvSpPr>
            <p:cNvPr id="6" name="文本框"/>
            <p:cNvSpPr txBox="1"/>
            <p:nvPr>
              <p:custDataLst>
                <p:tags r:id="rId2"/>
              </p:custDataLst>
            </p:nvPr>
          </p:nvSpPr>
          <p:spPr>
            <a:xfrm>
              <a:off x="2041343" y="1709161"/>
              <a:ext cx="2554605" cy="1016318"/>
            </a:xfrm>
            <a:prstGeom prst="rect">
              <a:avLst/>
            </a:prstGeom>
          </p:spPr>
          <p:txBody>
            <a:bodyPr vert="horz" lIns="91433" tIns="45716" rIns="91433" bIns="45716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600"/>
                </a:spcAft>
                <a:buClr>
                  <a:srgbClr val="414042">
                    <a:lumMod val="75000"/>
                  </a:srgbClr>
                </a:buClr>
                <a:buSzPct val="14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Add/remove/edit stops &amp; routes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600"/>
                </a:spcAft>
                <a:buClr>
                  <a:srgbClr val="414042">
                    <a:lumMod val="75000"/>
                  </a:srgbClr>
                </a:buClr>
                <a:buSzPct val="14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Real-time graph adaptation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67387" y="1514851"/>
              <a:ext cx="1055846" cy="1210628"/>
              <a:chOff x="1091122" y="1047749"/>
              <a:chExt cx="1055846" cy="1210628"/>
            </a:xfrm>
          </p:grpSpPr>
          <p:sp>
            <p:nvSpPr>
              <p:cNvPr id="9" name="矩形 8"/>
              <p:cNvSpPr/>
              <p:nvPr>
                <p:custDataLst>
                  <p:tags r:id="rId3"/>
                </p:custDataLst>
              </p:nvPr>
            </p:nvSpPr>
            <p:spPr>
              <a:xfrm>
                <a:off x="1091122" y="1047749"/>
                <a:ext cx="1055846" cy="12106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  <p:sp>
            <p:nvSpPr>
              <p:cNvPr id="10" name="文本框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86848" y="1137760"/>
                <a:ext cx="959644" cy="1015841"/>
              </a:xfrm>
              <a:prstGeom prst="rect">
                <a:avLst/>
              </a:prstGeom>
            </p:spPr>
            <p:txBody>
              <a:bodyPr vert="horz" lIns="91433" tIns="45716" rIns="91433" bIns="45716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414042">
                      <a:lumMod val="75000"/>
                    </a:srgbClr>
                  </a:buClr>
                  <a:buSzPct val="145000"/>
                  <a:buFont typeface="Arial" panose="020B0604020202020204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charset="0"/>
                    <a:ea typeface="汉仪中黑 简" panose="00020600040101010101" pitchFamily="18" charset="-122"/>
                    <a:cs typeface="Times New Roman" panose="02020603050405020304" charset="0"/>
                  </a:rPr>
                  <a:t>Dynamic 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414042">
                      <a:lumMod val="75000"/>
                    </a:srgbClr>
                  </a:buClr>
                  <a:buSzPct val="145000"/>
                  <a:buFont typeface="Arial" panose="020B0604020202020204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charset="0"/>
                    <a:ea typeface="汉仪中黑 简" panose="00020600040101010101" pitchFamily="18" charset="-122"/>
                    <a:cs typeface="Times New Roman" panose="02020603050405020304" charset="0"/>
                  </a:rPr>
                  <a:t>Network 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414042">
                      <a:lumMod val="75000"/>
                    </a:srgbClr>
                  </a:buClr>
                  <a:buSzPct val="145000"/>
                  <a:buFont typeface="Arial" panose="020B0604020202020204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charset="0"/>
                    <a:ea typeface="汉仪中黑 简" panose="00020600040101010101" pitchFamily="18" charset="-122"/>
                    <a:cs typeface="Times New Roman" panose="02020603050405020304" charset="0"/>
                  </a:rPr>
                  <a:t>Modeling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1219202" y="4019240"/>
            <a:ext cx="5305424" cy="1374140"/>
            <a:chOff x="867387" y="1514851"/>
            <a:chExt cx="3979068" cy="1030605"/>
          </a:xfrm>
        </p:grpSpPr>
        <p:sp>
          <p:nvSpPr>
            <p:cNvPr id="12" name="文本框"/>
            <p:cNvSpPr txBox="1"/>
            <p:nvPr>
              <p:custDataLst>
                <p:tags r:id="rId6"/>
              </p:custDataLst>
            </p:nvPr>
          </p:nvSpPr>
          <p:spPr>
            <a:xfrm>
              <a:off x="2041343" y="1514851"/>
              <a:ext cx="2805112" cy="1016318"/>
            </a:xfrm>
            <a:prstGeom prst="rect">
              <a:avLst/>
            </a:prstGeom>
          </p:spPr>
          <p:txBody>
            <a:bodyPr vert="horz" lIns="91433" tIns="45716" rIns="91433" bIns="45716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600"/>
                </a:spcAft>
                <a:buClr>
                  <a:srgbClr val="414042">
                    <a:lumMod val="75000"/>
                  </a:srgbClr>
                </a:buClr>
                <a:buSzPct val="14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Shortest path (Dijkstra) +            The most efficient paths (DFS)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600"/>
                </a:spcAft>
                <a:buClr>
                  <a:srgbClr val="414042">
                    <a:lumMod val="75000"/>
                  </a:srgbClr>
                </a:buClr>
                <a:buSzPct val="14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​​Efficiency = Distance / Time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67387" y="1514851"/>
              <a:ext cx="1127760" cy="1030605"/>
              <a:chOff x="1091122" y="1047749"/>
              <a:chExt cx="1127760" cy="1030605"/>
            </a:xfrm>
          </p:grpSpPr>
          <p:sp>
            <p:nvSpPr>
              <p:cNvPr id="14" name="矩形 13"/>
              <p:cNvSpPr/>
              <p:nvPr>
                <p:custDataLst>
                  <p:tags r:id="rId7"/>
                </p:custDataLst>
              </p:nvPr>
            </p:nvSpPr>
            <p:spPr>
              <a:xfrm>
                <a:off x="1091122" y="1047749"/>
                <a:ext cx="1055370" cy="10306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  <p:sp>
            <p:nvSpPr>
              <p:cNvPr id="15" name="文本框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86848" y="1137760"/>
                <a:ext cx="1032034" cy="858679"/>
              </a:xfrm>
              <a:prstGeom prst="rect">
                <a:avLst/>
              </a:prstGeom>
            </p:spPr>
            <p:txBody>
              <a:bodyPr vert="horz" lIns="91433" tIns="45716" rIns="91433" bIns="45716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414042">
                      <a:lumMod val="75000"/>
                    </a:srgbClr>
                  </a:buClr>
                  <a:buSzPct val="145000"/>
                  <a:buFont typeface="Arial" panose="020B0604020202020204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charset="0"/>
                    <a:ea typeface="汉仪中黑 简" panose="00020600040101010101" pitchFamily="18" charset="-122"/>
                    <a:cs typeface="Times New Roman" panose="02020603050405020304" charset="0"/>
                  </a:rPr>
                  <a:t>Path &amp; Efficiency Analysis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6281239" y="2007919"/>
            <a:ext cx="5475604" cy="1684656"/>
            <a:chOff x="867387" y="1514851"/>
            <a:chExt cx="4106703" cy="1263492"/>
          </a:xfrm>
        </p:grpSpPr>
        <p:sp>
          <p:nvSpPr>
            <p:cNvPr id="18" name="文本框"/>
            <p:cNvSpPr txBox="1"/>
            <p:nvPr>
              <p:custDataLst>
                <p:tags r:id="rId10"/>
              </p:custDataLst>
            </p:nvPr>
          </p:nvSpPr>
          <p:spPr>
            <a:xfrm>
              <a:off x="2140879" y="1656774"/>
              <a:ext cx="2833211" cy="1068705"/>
            </a:xfrm>
            <a:prstGeom prst="rect">
              <a:avLst/>
            </a:prstGeom>
          </p:spPr>
          <p:txBody>
            <a:bodyPr vert="horz" lIns="91433" tIns="45716" rIns="91433" bIns="45716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457200" rtl="0" fontAlgn="auto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414042">
                    <a:lumMod val="75000"/>
                  </a:srgbClr>
                </a:buClr>
                <a:buSzPct val="14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Divide the type of zone:                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🏠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  Residential |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🏢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  Commercial 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🏭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  Industrial    |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🔀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   Mixed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L="285750" marR="0" lvl="0" indent="-285750" algn="l" defTabSz="457200" rtl="0" fontAlgn="auto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414042">
                    <a:lumMod val="75000"/>
                  </a:srgbClr>
                </a:buClr>
                <a:buSzPct val="14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Peak-hour traffic impact simulation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67387" y="1514851"/>
              <a:ext cx="1112996" cy="1263492"/>
              <a:chOff x="1091122" y="1047749"/>
              <a:chExt cx="1112996" cy="1263492"/>
            </a:xfrm>
          </p:grpSpPr>
          <p:sp>
            <p:nvSpPr>
              <p:cNvPr id="20" name="矩形 19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91122" y="1047749"/>
                <a:ext cx="1112996" cy="12106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  <p:sp>
            <p:nvSpPr>
              <p:cNvPr id="21" name="文本框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32079" y="1190148"/>
                <a:ext cx="1025366" cy="1121093"/>
              </a:xfrm>
              <a:prstGeom prst="rect">
                <a:avLst/>
              </a:prstGeom>
            </p:spPr>
            <p:txBody>
              <a:bodyPr vert="horz" lIns="91433" tIns="45716" rIns="91433" bIns="45716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414042">
                      <a:lumMod val="75000"/>
                    </a:srgbClr>
                  </a:buClr>
                  <a:buSzPct val="145000"/>
                  <a:buFont typeface="Arial" panose="020B0604020202020204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charset="0"/>
                    <a:ea typeface="汉仪中黑 简" panose="00020600040101010101" pitchFamily="18" charset="-122"/>
                    <a:cs typeface="Times New Roman" panose="02020603050405020304" charset="0"/>
                  </a:rPr>
                  <a:t>Smart Zoning &amp; Simulation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13"/>
            </p:custDataLst>
          </p:nvPr>
        </p:nvGrpSpPr>
        <p:grpSpPr>
          <a:xfrm>
            <a:off x="6281239" y="4019239"/>
            <a:ext cx="4716780" cy="1533524"/>
            <a:chOff x="867387" y="1514851"/>
            <a:chExt cx="3537585" cy="1150143"/>
          </a:xfrm>
        </p:grpSpPr>
        <p:sp>
          <p:nvSpPr>
            <p:cNvPr id="23" name="文本框"/>
            <p:cNvSpPr txBox="1"/>
            <p:nvPr>
              <p:custDataLst>
                <p:tags r:id="rId14"/>
              </p:custDataLst>
            </p:nvPr>
          </p:nvSpPr>
          <p:spPr>
            <a:xfrm>
              <a:off x="2486637" y="1648677"/>
              <a:ext cx="1918335" cy="1016317"/>
            </a:xfrm>
            <a:prstGeom prst="rect">
              <a:avLst/>
            </a:prstGeom>
          </p:spPr>
          <p:txBody>
            <a:bodyPr vert="horz" lIns="91433" tIns="45716" rIns="91433" bIns="45716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457200" rtl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>
                    <a:lumMod val="75000"/>
                  </a:srgbClr>
                </a:buClr>
                <a:buSzPct val="145000"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Shortest Path 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R="0" lvl="0" algn="ctr" defTabSz="457200" rtl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>
                    <a:lumMod val="75000"/>
                  </a:srgbClr>
                </a:buClr>
                <a:buSzPct val="145000"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≠ 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  <a:p>
              <a:pPr marR="0" lvl="0" algn="ctr" defTabSz="457200" rtl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>
                    <a:lumMod val="75000"/>
                  </a:srgbClr>
                </a:buClr>
                <a:buSzPct val="145000"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rPr>
                <a:t>Most Efficient Path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7387" y="1514851"/>
              <a:ext cx="1112996" cy="1030605"/>
              <a:chOff x="1091122" y="1047749"/>
              <a:chExt cx="1112996" cy="1030605"/>
            </a:xfrm>
          </p:grpSpPr>
          <p:sp>
            <p:nvSpPr>
              <p:cNvPr id="25" name="矩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91122" y="1047749"/>
                <a:ext cx="1112996" cy="1030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  <p:sp>
            <p:nvSpPr>
              <p:cNvPr id="26" name="文本框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186848" y="1296351"/>
                <a:ext cx="970597" cy="499586"/>
              </a:xfrm>
              <a:prstGeom prst="rect">
                <a:avLst/>
              </a:prstGeom>
            </p:spPr>
            <p:txBody>
              <a:bodyPr vert="horz" lIns="91433" tIns="45716" rIns="91433" bIns="45716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 panose="020B0604020202020204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414042">
                      <a:lumMod val="75000"/>
                    </a:srgbClr>
                  </a:buClr>
                  <a:buSzPct val="145000"/>
                  <a:buFont typeface="Arial" panose="020B0604020202020204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charset="0"/>
                    <a:ea typeface="汉仪中黑 简" panose="00020600040101010101" pitchFamily="18" charset="-122"/>
                    <a:cs typeface="Times New Roman" panose="02020603050405020304" charset="0"/>
                  </a:rPr>
                  <a:t>Core validation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27" name="文本框 26"/>
          <p:cNvSpPr txBox="1"/>
          <p:nvPr/>
        </p:nvSpPr>
        <p:spPr>
          <a:xfrm>
            <a:off x="4307205" y="943610"/>
            <a:ext cx="35782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reflection blurRad="6350" stA="52000" endA="300" endPos="45000" dir="5400000" sy="-100000" algn="bl" rotWithShape="0"/>
          </a:effectLst>
        </p:spPr>
        <p:txBody>
          <a:bodyPr wrap="none" rtlCol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Key Requirements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汉仪中黑 简" panose="00020600040101010101" pitchFamily="18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40840" y="2303145"/>
            <a:ext cx="891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noProof="0">
                <a:ln>
                  <a:noFill/>
                </a:ln>
                <a:solidFill>
                  <a:srgbClr val="414042"/>
                </a:solidFill>
                <a:effectLst>
                  <a:outerShdw dist="381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微软雅黑" panose="020B0503020204020204" pitchFamily="34" charset="-122"/>
              </a:rPr>
              <a:t>The Overall Design</a:t>
            </a:r>
            <a:endParaRPr kumimoji="0" lang="en-US" altLang="zh-CN" sz="4000" b="0" i="0" u="none" strike="noStrike" kern="1200" cap="none" spc="800" normalizeH="0" baseline="0" noProof="0">
              <a:ln>
                <a:noFill/>
              </a:ln>
              <a:solidFill>
                <a:srgbClr val="414042"/>
              </a:solidFill>
              <a:effectLst>
                <a:outerShdw dist="508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47300" y="1219200"/>
            <a:ext cx="3497580" cy="720090"/>
            <a:chOff x="3813297" y="968746"/>
            <a:chExt cx="3497580" cy="720090"/>
          </a:xfrm>
        </p:grpSpPr>
        <p:sp>
          <p:nvSpPr>
            <p:cNvPr id="10" name="矩形: 圆角 22"/>
            <p:cNvSpPr/>
            <p:nvPr/>
          </p:nvSpPr>
          <p:spPr>
            <a:xfrm>
              <a:off x="3813297" y="968746"/>
              <a:ext cx="1619885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Part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4" name="矩形: 圆角 24"/>
            <p:cNvSpPr/>
            <p:nvPr/>
          </p:nvSpPr>
          <p:spPr>
            <a:xfrm>
              <a:off x="5671307" y="968746"/>
              <a:ext cx="1639570" cy="720090"/>
            </a:xfrm>
            <a:prstGeom prst="roundRect">
              <a:avLst>
                <a:gd name="adj" fmla="val 12481"/>
              </a:avLst>
            </a:prstGeom>
            <a:solidFill>
              <a:schemeClr val="accent1"/>
            </a:solidFill>
            <a:ln>
              <a:noFill/>
            </a:ln>
            <a:effectLst>
              <a:outerShdw dist="38100" dir="2700000" algn="tl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dist="50800" dir="2700000" algn="tl" rotWithShape="0">
                      <a:srgbClr val="414042">
                        <a:lumMod val="50000"/>
                      </a:srgbClr>
                    </a:outerShdw>
                  </a:effectLst>
                  <a:uLnTx/>
                  <a:uFillTx/>
                  <a:latin typeface="汉仪中黑 简" panose="00020600040101010101" pitchFamily="18" charset="-122"/>
                  <a:ea typeface="汉仪中黑 简" panose="00020600040101010101" pitchFamily="18" charset="-122"/>
                  <a:cs typeface="+mn-ea"/>
                  <a:sym typeface="思源黑体" panose="020B0500000000000000" pitchFamily="34" charset="-122"/>
                </a:rPr>
                <a:t>Two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414042">
                      <a:lumMod val="50000"/>
                    </a:srgbClr>
                  </a:outerShdw>
                </a:effectLst>
                <a:uLnTx/>
                <a:uFillTx/>
                <a:latin typeface="汉仪中黑 简" panose="00020600040101010101" pitchFamily="18" charset="-122"/>
                <a:ea typeface="汉仪中黑 简" panose="00020600040101010101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4"/>
          <p:cNvSpPr txBox="1"/>
          <p:nvPr/>
        </p:nvSpPr>
        <p:spPr>
          <a:xfrm>
            <a:off x="557530" y="828040"/>
            <a:ext cx="56934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The system is divided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into four major modules: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​​Data Structure Module​​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​​Data Processing Module​​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​​Algorithm Module​​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  <a:p>
            <a:pPr marL="342900" marR="0" lvl="0" indent="-34290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</a:rPr>
              <a:t>​​Frontend Interface and Visualization Module​​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</a:endParaRPr>
          </a:p>
        </p:txBody>
      </p:sp>
      <p:pic>
        <p:nvPicPr>
          <p:cNvPr id="2" name="图片 1" descr="System Workflow Diagram"/>
          <p:cNvPicPr>
            <a:picLocks noChangeAspect="1"/>
          </p:cNvPicPr>
          <p:nvPr/>
        </p:nvPicPr>
        <p:blipFill>
          <a:blip r:embed="rId1"/>
          <a:srcRect r="32494" b="54580"/>
          <a:stretch>
            <a:fillRect/>
          </a:stretch>
        </p:blipFill>
        <p:spPr>
          <a:xfrm>
            <a:off x="6250940" y="636270"/>
            <a:ext cx="5609590" cy="2591435"/>
          </a:xfrm>
          <a:prstGeom prst="rect">
            <a:avLst/>
          </a:prstGeom>
        </p:spPr>
      </p:pic>
      <p:pic>
        <p:nvPicPr>
          <p:cNvPr id="5" name="图片 4" descr="System Workflow Diagram"/>
          <p:cNvPicPr>
            <a:picLocks noChangeAspect="1"/>
          </p:cNvPicPr>
          <p:nvPr/>
        </p:nvPicPr>
        <p:blipFill>
          <a:blip r:embed="rId1"/>
          <a:srcRect l="-427" t="44815"/>
          <a:stretch>
            <a:fillRect/>
          </a:stretch>
        </p:blipFill>
        <p:spPr>
          <a:xfrm>
            <a:off x="6039485" y="3940810"/>
            <a:ext cx="5821045" cy="2242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5345" y="3495675"/>
            <a:ext cx="4228465" cy="38100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ts val="1140"/>
              </a:lnSpc>
            </a:pPr>
            <a:r>
              <a:rPr lang="en-US" altLang="zh-CN" sz="2000" b="1">
                <a:solidFill>
                  <a:srgbClr val="800000"/>
                </a:solidFill>
                <a:latin typeface="Consolas" panose="020B0609020204030204"/>
                <a:ea typeface="Consolas" panose="020B0609020204030204"/>
              </a:rPr>
              <a:t>System Workflow Diagram</a:t>
            </a:r>
            <a:endParaRPr lang="en-US" altLang="zh-CN" sz="2000" b="1">
              <a:solidFill>
                <a:srgbClr val="800000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70" y="3428850"/>
            <a:ext cx="3598799" cy="2667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78815" y="621665"/>
            <a:ext cx="11043285" cy="5186680"/>
            <a:chOff x="946567" y="2560341"/>
            <a:chExt cx="4216640" cy="1199954"/>
          </a:xfrm>
        </p:grpSpPr>
        <p:sp>
          <p:nvSpPr>
            <p:cNvPr id="34" name="矩形 33"/>
            <p:cNvSpPr/>
            <p:nvPr/>
          </p:nvSpPr>
          <p:spPr>
            <a:xfrm>
              <a:off x="1256190" y="2663764"/>
              <a:ext cx="1784513" cy="939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>
                    <a:outerShdw dist="635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sym typeface="+mn-lt"/>
                </a:rPr>
                <a:t>​​Why Use Dijkstra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+mn-lt"/>
              </a:endParaRPr>
            </a:p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>
                    <a:outerShdw dist="635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sym typeface="+mn-lt"/>
                </a:rPr>
                <a:t> Algorithm?​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Finds ​​single-source shortest paths​​ in weighted graphs (e.g., bus/traffic networks).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​​Guaranteed Optimality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​​Controlled Efficiency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Domain Alignment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Predictability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46567" y="2560341"/>
              <a:ext cx="4216640" cy="11999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中黑 简" panose="00020600040101010101" pitchFamily="18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553" y="5284015"/>
            <a:ext cx="3657600" cy="13006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27495" y="1068705"/>
            <a:ext cx="4519930" cy="40614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+mn-lt"/>
              </a:rPr>
              <a:t>​​Why Use DFS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sym typeface="+mn-lt"/>
            </a:endParaRPr>
          </a:p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+mn-lt"/>
              </a:rPr>
              <a:t>Algorithm?​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Exhaustive ​​path traversal​​ and ​​enumeration​​ in graphs (e.g., exploring all possible routes in transportation networks).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kern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→</a:t>
            </a:r>
            <a:r>
              <a:rPr lang="en-US" altLang="zh-CN" sz="2400" kern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 ​​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Complete Path Discovery​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kern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→</a:t>
            </a:r>
            <a:r>
              <a:rPr lang="en-US" altLang="zh-CN" sz="2400" kern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 ​​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Complex Network Navigation​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kern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→</a:t>
            </a:r>
            <a:r>
              <a:rPr lang="en-US" altLang="zh-CN" sz="2400" kern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 ​​Implementation Flexibility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78815" y="621665"/>
            <a:ext cx="11043285" cy="5186680"/>
            <a:chOff x="946567" y="2560341"/>
            <a:chExt cx="4216640" cy="1199954"/>
          </a:xfrm>
        </p:grpSpPr>
        <p:sp>
          <p:nvSpPr>
            <p:cNvPr id="34" name="矩形 33"/>
            <p:cNvSpPr/>
            <p:nvPr/>
          </p:nvSpPr>
          <p:spPr>
            <a:xfrm>
              <a:off x="1294014" y="2658135"/>
              <a:ext cx="3521747" cy="551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14042"/>
                  </a:solidFill>
                  <a:effectLst>
                    <a:outerShdw dist="63500" dir="2700000" algn="tl" rotWithShape="0">
                      <a:srgbClr val="F6BB57"/>
                    </a:outerShdw>
                  </a:effectLst>
                  <a:uLnTx/>
                  <a:uFillTx/>
                  <a:latin typeface="汉仪雅酷黑 85W" panose="020B0904020202020204" pitchFamily="34" charset="-122"/>
                  <a:ea typeface="汉仪雅酷黑 85W" panose="020B0904020202020204" pitchFamily="34" charset="-122"/>
                  <a:sym typeface="+mn-lt"/>
                </a:rPr>
                <a:t>​​Why Stack over Recursion in DFS?​​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Explicit stack management ​​prevents stack overflow​​ during deep graph traversal.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​​Avoids function call overhead.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​​Direct access to traversal state​​ (e.g., early termination via loop conditions).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Simplifies ​​custom pruning logic​​ (e.g., depth limits or cost thresholds).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→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汉仪中黑 简" panose="00020600040101010101" pitchFamily="18" charset="-122"/>
                  <a:cs typeface="Times New Roman" panose="02020603050405020304" charset="0"/>
                  <a:sym typeface="+mn-lt"/>
                </a:rPr>
                <a:t> Stack state (​​current path/depth​​) is ​​explicitly visible​​ during debugging.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46567" y="2560341"/>
              <a:ext cx="4216640" cy="11999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中黑 简" panose="00020600040101010101" pitchFamily="18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553" y="5129710"/>
            <a:ext cx="3657600" cy="13006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88771" y="3514724"/>
            <a:ext cx="9223376" cy="16148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>
                  <a:outerShdw dist="63500" dir="2700000" algn="tl" rotWithShape="0">
                    <a:srgbClr val="F6BB57"/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sym typeface="+mn-lt"/>
              </a:rPr>
              <a:t>​​Why Min-Heap in Dijkstra?​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414042"/>
              </a:solidFill>
              <a:effectLst>
                <a:outerShdw dist="63500" dir="2700000" algn="tl" rotWithShape="0">
                  <a:srgbClr val="F6BB57"/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→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 ​​Guarantees​​ extracting the node with smallest current distance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→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 ​​O(log n)​​ for both Insert (decrease-key) and Extract-Min operations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  <a:p>
            <a:pPr marL="0" marR="0" lvl="0" indent="0" algn="l" defTabSz="1219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→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汉仪中黑 简" panose="00020600040101010101" pitchFamily="18" charset="-122"/>
                <a:cs typeface="Times New Roman" panose="02020603050405020304" charset="0"/>
                <a:sym typeface="+mn-lt"/>
              </a:rPr>
              <a:t> Beats sorted arrays (O(n) inserts) and unordered lists (O(n) min-search)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汉仪中黑 简" panose="00020600040101010101" pitchFamily="18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10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11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12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13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40.025590551181}"/>
</p:tagLst>
</file>

<file path=ppt/tags/tag14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40.025590551181}"/>
</p:tagLst>
</file>

<file path=ppt/tags/tag15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40.025590551181}"/>
</p:tagLst>
</file>

<file path=ppt/tags/tag16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17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18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19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20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1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2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3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4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5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6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7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8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29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3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30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31.xml><?xml version="1.0" encoding="utf-8"?>
<p:tagLst xmlns:p="http://schemas.openxmlformats.org/presentationml/2006/main">
  <p:tag name="KSO_WM_DIAGRAM_VIRTUALLY_FRAME" val="{&quot;height&quot;:270.3118897637795,&quot;left&quot;:96.00007874015748,&quot;top&quot;:167.68811023622047,&quot;width&quot;:745.871338582677}"/>
</p:tagLst>
</file>

<file path=ppt/tags/tag32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3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4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5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6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7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8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39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4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40.xml><?xml version="1.0" encoding="utf-8"?>
<p:tagLst xmlns:p="http://schemas.openxmlformats.org/presentationml/2006/main">
  <p:tag name="KSO_WM_DIAGRAM_VIRTUALLY_FRAME" val="{&quot;height&quot;:272.75,&quot;left&quot;:92.2,&quot;top&quot;:178.5,&quot;width&quot;:788.05}"/>
</p:tagLst>
</file>

<file path=ppt/tags/tag41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42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43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44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45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46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47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48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49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5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50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51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52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53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54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55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56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57.xml><?xml version="1.0" encoding="utf-8"?>
<p:tagLst xmlns:p="http://schemas.openxmlformats.org/presentationml/2006/main">
  <p:tag name="KSO_WM_DIAGRAM_VIRTUALLY_FRAME" val="{&quot;height&quot;:259.9,&quot;left&quot;:92.2,&quot;top&quot;:178.5,&quot;width&quot;:788.05}"/>
</p:tagLst>
</file>

<file path=ppt/tags/tag58.xml><?xml version="1.0" encoding="utf-8"?>
<p:tagLst xmlns:p="http://schemas.openxmlformats.org/presentationml/2006/main">
  <p:tag name="TABLE_ENDDRAG_ORIGIN_RECT" val="373*62"/>
  <p:tag name="TABLE_ENDDRAG_RECT" val="442*270*373*62"/>
</p:tagLst>
</file>

<file path=ppt/tags/tag59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60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1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2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3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4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5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6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7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8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69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7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70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71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72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3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4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5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6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7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8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79.xml><?xml version="1.0" encoding="utf-8"?>
<p:tagLst xmlns:p="http://schemas.openxmlformats.org/presentationml/2006/main">
  <p:tag name="KSO_WM_DIAGRAM_VIRTUALLY_FRAME" val="{&quot;height&quot;:328.9970078740157,&quot;left&quot;:87,&quot;top&quot;:112.10653543307087,&quot;width&quot;:556.25}"/>
</p:tagLst>
</file>

<file path=ppt/tags/tag8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ags/tag80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81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82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83.xml><?xml version="1.0" encoding="utf-8"?>
<p:tagLst xmlns:p="http://schemas.openxmlformats.org/presentationml/2006/main">
  <p:tag name="KSO_WM_DIAGRAM_VIRTUALLY_FRAME" val="{&quot;height&quot;:259.9,&quot;left&quot;:92.2,&quot;top&quot;:178.5,&quot;width&quot;:838}"/>
</p:tagLst>
</file>

<file path=ppt/tags/tag9.xml><?xml version="1.0" encoding="utf-8"?>
<p:tagLst xmlns:p="http://schemas.openxmlformats.org/presentationml/2006/main">
  <p:tag name="KSO_WM_DIAGRAM_VIRTUALLY_FRAME" val="{&quot;height&quot;:259.5358530183727,&quot;left&quot;:64.6256692913386,&quot;top&quot;:77.99999999999997,&quot;width&quot;:679.4255905511811}"/>
</p:tagLst>
</file>

<file path=ppt/theme/theme1.xml><?xml version="1.0" encoding="utf-8"?>
<a:theme xmlns:a="http://schemas.openxmlformats.org/drawingml/2006/main" name="稻壳优创意   http://chn.docer.com/works?userid=4610637">
  <a:themeElements>
    <a:clrScheme name="自定义 2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14042"/>
      </a:accent1>
      <a:accent2>
        <a:srgbClr val="F6BB57"/>
      </a:accent2>
      <a:accent3>
        <a:srgbClr val="414042"/>
      </a:accent3>
      <a:accent4>
        <a:srgbClr val="F6BB57"/>
      </a:accent4>
      <a:accent5>
        <a:srgbClr val="414042"/>
      </a:accent5>
      <a:accent6>
        <a:srgbClr val="F6BB57"/>
      </a:accent6>
      <a:hlink>
        <a:srgbClr val="414042"/>
      </a:hlink>
      <a:folHlink>
        <a:srgbClr val="F6BB57"/>
      </a:folHlink>
    </a:clrScheme>
    <a:fontScheme name="自定义 1">
      <a:majorFont>
        <a:latin typeface="Calibri Light"/>
        <a:ea typeface="思源黑体 CN Bold"/>
        <a:cs typeface=""/>
      </a:majorFont>
      <a:minorFont>
        <a:latin typeface="Calibr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稻壳优创意   http://chn.docer.com/works?userid=4610637">
  <a:themeElements>
    <a:clrScheme name="自定义 2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14042"/>
      </a:accent1>
      <a:accent2>
        <a:srgbClr val="F6BB57"/>
      </a:accent2>
      <a:accent3>
        <a:srgbClr val="414042"/>
      </a:accent3>
      <a:accent4>
        <a:srgbClr val="F6BB57"/>
      </a:accent4>
      <a:accent5>
        <a:srgbClr val="414042"/>
      </a:accent5>
      <a:accent6>
        <a:srgbClr val="F6BB57"/>
      </a:accent6>
      <a:hlink>
        <a:srgbClr val="414042"/>
      </a:hlink>
      <a:folHlink>
        <a:srgbClr val="F6BB57"/>
      </a:folHlink>
    </a:clrScheme>
    <a:fontScheme name="自定义 1">
      <a:majorFont>
        <a:latin typeface="Calibri Light"/>
        <a:ea typeface="思源黑体 CN Bold"/>
        <a:cs typeface=""/>
      </a:majorFont>
      <a:minorFont>
        <a:latin typeface="Calibr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稻壳优创意   http://chn.docer.com/works?userid=4610637">
  <a:themeElements>
    <a:clrScheme name="自定义 2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14042"/>
      </a:accent1>
      <a:accent2>
        <a:srgbClr val="F6BB57"/>
      </a:accent2>
      <a:accent3>
        <a:srgbClr val="414042"/>
      </a:accent3>
      <a:accent4>
        <a:srgbClr val="F6BB57"/>
      </a:accent4>
      <a:accent5>
        <a:srgbClr val="414042"/>
      </a:accent5>
      <a:accent6>
        <a:srgbClr val="F6BB57"/>
      </a:accent6>
      <a:hlink>
        <a:srgbClr val="414042"/>
      </a:hlink>
      <a:folHlink>
        <a:srgbClr val="F6BB57"/>
      </a:folHlink>
    </a:clrScheme>
    <a:fontScheme name="自定义 1">
      <a:majorFont>
        <a:latin typeface="Calibri Light"/>
        <a:ea typeface="思源黑体 CN Bold"/>
        <a:cs typeface=""/>
      </a:majorFont>
      <a:minorFont>
        <a:latin typeface="Calibr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稻壳优创意   http://chn.docer.com/works?userid=4610637">
  <a:themeElements>
    <a:clrScheme name="自定义 2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14042"/>
      </a:accent1>
      <a:accent2>
        <a:srgbClr val="F6BB57"/>
      </a:accent2>
      <a:accent3>
        <a:srgbClr val="414042"/>
      </a:accent3>
      <a:accent4>
        <a:srgbClr val="F6BB57"/>
      </a:accent4>
      <a:accent5>
        <a:srgbClr val="414042"/>
      </a:accent5>
      <a:accent6>
        <a:srgbClr val="F6BB57"/>
      </a:accent6>
      <a:hlink>
        <a:srgbClr val="414042"/>
      </a:hlink>
      <a:folHlink>
        <a:srgbClr val="F6BB57"/>
      </a:folHlink>
    </a:clrScheme>
    <a:fontScheme name="自定义 1">
      <a:majorFont>
        <a:latin typeface="Calibri Light"/>
        <a:ea typeface="思源黑体 CN Bold"/>
        <a:cs typeface=""/>
      </a:majorFont>
      <a:minorFont>
        <a:latin typeface="Calibr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稻壳优创意   http://chn.docer.com/works?userid=4610637">
  <a:themeElements>
    <a:clrScheme name="自定义 2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14042"/>
      </a:accent1>
      <a:accent2>
        <a:srgbClr val="F6BB57"/>
      </a:accent2>
      <a:accent3>
        <a:srgbClr val="414042"/>
      </a:accent3>
      <a:accent4>
        <a:srgbClr val="F6BB57"/>
      </a:accent4>
      <a:accent5>
        <a:srgbClr val="414042"/>
      </a:accent5>
      <a:accent6>
        <a:srgbClr val="F6BB57"/>
      </a:accent6>
      <a:hlink>
        <a:srgbClr val="414042"/>
      </a:hlink>
      <a:folHlink>
        <a:srgbClr val="F6BB57"/>
      </a:folHlink>
    </a:clrScheme>
    <a:fontScheme name="自定义 1">
      <a:majorFont>
        <a:latin typeface="Calibri Light"/>
        <a:ea typeface="思源黑体 CN Bold"/>
        <a:cs typeface=""/>
      </a:majorFont>
      <a:minorFont>
        <a:latin typeface="Calibr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稻壳优创意</Template>
  <TotalTime>0</TotalTime>
  <Words>6854</Words>
  <Application>WPS 演示</Application>
  <PresentationFormat>宽屏</PresentationFormat>
  <Paragraphs>438</Paragraphs>
  <Slides>30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53" baseType="lpstr">
      <vt:lpstr>Arial</vt:lpstr>
      <vt:lpstr>宋体</vt:lpstr>
      <vt:lpstr>Wingdings</vt:lpstr>
      <vt:lpstr>汉仪中黑 简</vt:lpstr>
      <vt:lpstr>微软雅黑</vt:lpstr>
      <vt:lpstr>汉仪雅酷黑 85W</vt:lpstr>
      <vt:lpstr>字魂58号-创中黑</vt:lpstr>
      <vt:lpstr>黑体</vt:lpstr>
      <vt:lpstr>Times New Roman</vt:lpstr>
      <vt:lpstr>Calibri</vt:lpstr>
      <vt:lpstr>思源黑体</vt:lpstr>
      <vt:lpstr>Arial</vt:lpstr>
      <vt:lpstr>Consolas</vt:lpstr>
      <vt:lpstr>Arial Unicode MS</vt:lpstr>
      <vt:lpstr>Calibri</vt:lpstr>
      <vt:lpstr>PingFang SC</vt:lpstr>
      <vt:lpstr>Segoe Print</vt:lpstr>
      <vt:lpstr>思源黑体 CN</vt:lpstr>
      <vt:lpstr>稻壳优创意   http://chn.docer.com/works?userid=4610637</vt:lpstr>
      <vt:lpstr>1_稻壳优创意   http://chn.docer.com/works?userid=4610637</vt:lpstr>
      <vt:lpstr>2_稻壳优创意   http://chn.docer.com/works?userid=4610637</vt:lpstr>
      <vt:lpstr>3_稻壳优创意   http://chn.docer.com/works?userid=4610637</vt:lpstr>
      <vt:lpstr>4_稻壳优创意   http://chn.docer.com/works?userid=4610637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酷我</cp:lastModifiedBy>
  <cp:revision>99</cp:revision>
  <dcterms:created xsi:type="dcterms:W3CDTF">2025-07-03T04:40:00Z</dcterms:created>
  <dcterms:modified xsi:type="dcterms:W3CDTF">2025-07-04T08:45:20Z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KSOTemplateUUID">
    <vt:lpwstr>v1.0_mb_zvWqWQ3nEWxuAgXyk0SEvg==</vt:lpwstr>
  </property>
  <property fmtid="{D5CDD505-2E9C-101B-9397-08002B2CF9AE}" pid="4" name="ICV">
    <vt:lpwstr>165898BE4D254E5F82669F19A09EA03B_12</vt:lpwstr>
  </property>
</Properties>
</file>